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9" r:id="rId2"/>
    <p:sldId id="291" r:id="rId3"/>
    <p:sldId id="288" r:id="rId4"/>
    <p:sldId id="287" r:id="rId5"/>
    <p:sldId id="293" r:id="rId6"/>
    <p:sldId id="285" r:id="rId7"/>
    <p:sldId id="286" r:id="rId8"/>
    <p:sldId id="289" r:id="rId9"/>
    <p:sldId id="284" r:id="rId10"/>
    <p:sldId id="274" r:id="rId11"/>
    <p:sldId id="275" r:id="rId1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0000"/>
    <a:srgbClr val="F60000"/>
    <a:srgbClr val="CC0000"/>
    <a:srgbClr val="FF2929"/>
    <a:srgbClr val="FF0000"/>
    <a:srgbClr val="FF3333"/>
    <a:srgbClr val="FF5050"/>
    <a:srgbClr val="FF0066"/>
    <a:srgbClr val="FF99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50" autoAdjust="0"/>
    <p:restoredTop sz="94343" autoAdjust="0"/>
  </p:normalViewPr>
  <p:slideViewPr>
    <p:cSldViewPr snapToGrid="0">
      <p:cViewPr varScale="1">
        <p:scale>
          <a:sx n="70" d="100"/>
          <a:sy n="70" d="100"/>
        </p:scale>
        <p:origin x="60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31F270-F56D-4736-BD94-2375D4AB9B52}" type="datetimeFigureOut">
              <a:rPr lang="es-PE" smtClean="0"/>
              <a:t>10/07/2024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EE5A9-2A3A-4DFE-83CD-7F8464212B9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96047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baseline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EE5A9-2A3A-4DFE-83CD-7F8464212B9B}" type="slidenum">
              <a:rPr lang="es-PE" smtClean="0"/>
              <a:t>9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50570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baseline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EE5A9-2A3A-4DFE-83CD-7F8464212B9B}" type="slidenum">
              <a:rPr lang="es-PE" smtClean="0"/>
              <a:t>10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0284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baseline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EE5A9-2A3A-4DFE-83CD-7F8464212B9B}" type="slidenum">
              <a:rPr lang="es-PE" smtClean="0"/>
              <a:t>11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56629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PE" smtClean="0"/>
              <a:t>30/05/2024</a:t>
            </a:r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72B9B-32D9-434C-A994-930F3316390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3838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PE" smtClean="0"/>
              <a:t>30/05/2024</a:t>
            </a:r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72B9B-32D9-434C-A994-930F3316390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39162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PE" smtClean="0"/>
              <a:t>30/05/2024</a:t>
            </a:r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72B9B-32D9-434C-A994-930F3316390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41854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PE" smtClean="0"/>
              <a:t>30/05/2024</a:t>
            </a:r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72B9B-32D9-434C-A994-930F3316390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20686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PE" smtClean="0"/>
              <a:t>30/05/2024</a:t>
            </a:r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72B9B-32D9-434C-A994-930F3316390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50921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PE" smtClean="0"/>
              <a:t>30/05/2024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72B9B-32D9-434C-A994-930F3316390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40230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PE" smtClean="0"/>
              <a:t>30/05/2024</a:t>
            </a:r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72B9B-32D9-434C-A994-930F3316390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8588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PE" smtClean="0"/>
              <a:t>30/05/2024</a:t>
            </a:r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72B9B-32D9-434C-A994-930F3316390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6637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PE" smtClean="0"/>
              <a:t>30/05/2024</a:t>
            </a:r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72B9B-32D9-434C-A994-930F3316390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45824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PE" smtClean="0"/>
              <a:t>30/05/2024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72B9B-32D9-434C-A994-930F3316390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76039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PE" smtClean="0"/>
              <a:t>30/05/2024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72B9B-32D9-434C-A994-930F3316390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38333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PE" smtClean="0"/>
              <a:t>30/05/2024</a:t>
            </a:r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72B9B-32D9-434C-A994-930F3316390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52109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5050" y="1732423"/>
            <a:ext cx="7522573" cy="4766326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800" y="486140"/>
            <a:ext cx="10887075" cy="962025"/>
          </a:xfrm>
          <a:prstGeom prst="rect">
            <a:avLst/>
          </a:prstGeom>
          <a:ln>
            <a:noFill/>
          </a:ln>
        </p:spPr>
      </p:pic>
      <p:sp>
        <p:nvSpPr>
          <p:cNvPr id="5" name="Rectángulo 4"/>
          <p:cNvSpPr/>
          <p:nvPr/>
        </p:nvSpPr>
        <p:spPr>
          <a:xfrm>
            <a:off x="3926080" y="520701"/>
            <a:ext cx="6891976" cy="9274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SEGUIMIENTO A LAS SITUACIONES ADVERSAS Y RECOMENDACIONES</a:t>
            </a:r>
          </a:p>
          <a:p>
            <a:pPr algn="ctr"/>
            <a:r>
              <a:rPr lang="es-ES" sz="4400" dirty="0" smtClean="0"/>
              <a:t>SERES</a:t>
            </a:r>
            <a:endParaRPr lang="es-PE" sz="4400" dirty="0"/>
          </a:p>
        </p:txBody>
      </p:sp>
    </p:spTree>
    <p:extLst>
      <p:ext uri="{BB962C8B-B14F-4D97-AF65-F5344CB8AC3E}">
        <p14:creationId xmlns:p14="http://schemas.microsoft.com/office/powerpoint/2010/main" val="321659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adroTexto 99"/>
          <p:cNvSpPr txBox="1"/>
          <p:nvPr/>
        </p:nvSpPr>
        <p:spPr>
          <a:xfrm>
            <a:off x="9157464" y="4223188"/>
            <a:ext cx="284052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s-ES" sz="1100" dirty="0" smtClean="0"/>
              <a:t>SI</a:t>
            </a:r>
            <a:endParaRPr lang="es-PE" sz="1100" dirty="0"/>
          </a:p>
        </p:txBody>
      </p:sp>
      <p:sp>
        <p:nvSpPr>
          <p:cNvPr id="93" name="CuadroTexto 92"/>
          <p:cNvSpPr txBox="1"/>
          <p:nvPr/>
        </p:nvSpPr>
        <p:spPr>
          <a:xfrm>
            <a:off x="6077040" y="4476090"/>
            <a:ext cx="369012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s-ES" sz="1100" dirty="0" smtClean="0"/>
              <a:t>NO</a:t>
            </a:r>
            <a:endParaRPr lang="es-PE" sz="1100" dirty="0"/>
          </a:p>
        </p:txBody>
      </p:sp>
      <p:sp>
        <p:nvSpPr>
          <p:cNvPr id="101" name="CuadroTexto 100"/>
          <p:cNvSpPr txBox="1"/>
          <p:nvPr/>
        </p:nvSpPr>
        <p:spPr>
          <a:xfrm>
            <a:off x="9861135" y="4711647"/>
            <a:ext cx="369011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s-ES" sz="1100" dirty="0" smtClean="0"/>
              <a:t>NO</a:t>
            </a:r>
            <a:endParaRPr lang="es-PE" sz="1100" dirty="0"/>
          </a:p>
        </p:txBody>
      </p:sp>
      <p:sp>
        <p:nvSpPr>
          <p:cNvPr id="98" name="CuadroTexto 97"/>
          <p:cNvSpPr txBox="1"/>
          <p:nvPr/>
        </p:nvSpPr>
        <p:spPr>
          <a:xfrm>
            <a:off x="5384390" y="3998442"/>
            <a:ext cx="284052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s-ES" sz="1100" dirty="0" smtClean="0"/>
              <a:t>SI</a:t>
            </a:r>
            <a:endParaRPr lang="es-PE" sz="1100" dirty="0"/>
          </a:p>
        </p:txBody>
      </p:sp>
      <p:sp>
        <p:nvSpPr>
          <p:cNvPr id="99" name="CuadroTexto 98"/>
          <p:cNvSpPr txBox="1"/>
          <p:nvPr/>
        </p:nvSpPr>
        <p:spPr>
          <a:xfrm>
            <a:off x="6173338" y="3979845"/>
            <a:ext cx="369011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s-ES" sz="1100" dirty="0" smtClean="0"/>
              <a:t>NO</a:t>
            </a:r>
            <a:endParaRPr lang="es-PE" sz="1100" dirty="0"/>
          </a:p>
        </p:txBody>
      </p:sp>
      <p:sp>
        <p:nvSpPr>
          <p:cNvPr id="97" name="CuadroTexto 96"/>
          <p:cNvSpPr txBox="1"/>
          <p:nvPr/>
        </p:nvSpPr>
        <p:spPr>
          <a:xfrm>
            <a:off x="2632503" y="3905297"/>
            <a:ext cx="369011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s-ES" sz="1100" dirty="0" smtClean="0"/>
              <a:t>NO</a:t>
            </a:r>
            <a:endParaRPr lang="es-PE" sz="1100" dirty="0"/>
          </a:p>
        </p:txBody>
      </p:sp>
      <p:sp>
        <p:nvSpPr>
          <p:cNvPr id="96" name="CuadroTexto 95"/>
          <p:cNvSpPr txBox="1"/>
          <p:nvPr/>
        </p:nvSpPr>
        <p:spPr>
          <a:xfrm>
            <a:off x="1877758" y="3411959"/>
            <a:ext cx="284052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s-ES" sz="1100" dirty="0" smtClean="0"/>
              <a:t>SI</a:t>
            </a:r>
            <a:endParaRPr lang="es-PE" sz="1100" dirty="0"/>
          </a:p>
        </p:txBody>
      </p:sp>
      <p:sp>
        <p:nvSpPr>
          <p:cNvPr id="6" name="Rectángulo redondeado 5"/>
          <p:cNvSpPr/>
          <p:nvPr/>
        </p:nvSpPr>
        <p:spPr>
          <a:xfrm>
            <a:off x="2620773" y="2402675"/>
            <a:ext cx="1344348" cy="418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Visualiza Informes con SA NC</a:t>
            </a:r>
            <a:endParaRPr lang="es-PE" sz="1100" dirty="0">
              <a:solidFill>
                <a:schemeClr val="tx1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2875" y="1704468"/>
            <a:ext cx="485775" cy="438150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72193" y="2059274"/>
            <a:ext cx="130260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s-ES" sz="1400" dirty="0" smtClean="0"/>
              <a:t>Especialista UO</a:t>
            </a:r>
            <a:endParaRPr lang="es-PE" sz="1400" dirty="0"/>
          </a:p>
        </p:txBody>
      </p:sp>
      <p:sp>
        <p:nvSpPr>
          <p:cNvPr id="10" name="Rectángulo redondeado 9"/>
          <p:cNvSpPr/>
          <p:nvPr/>
        </p:nvSpPr>
        <p:spPr>
          <a:xfrm>
            <a:off x="1681517" y="4320309"/>
            <a:ext cx="1686355" cy="418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Registra Evaluación SA No Corregida</a:t>
            </a:r>
            <a:endParaRPr lang="es-PE" sz="1100" dirty="0">
              <a:solidFill>
                <a:schemeClr val="tx1"/>
              </a:solidFill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1681518" y="5107629"/>
            <a:ext cx="1692542" cy="418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Revisar Bandeja de evaluaciones del Esp.</a:t>
            </a:r>
            <a:endParaRPr lang="es-PE" sz="1100" dirty="0">
              <a:solidFill>
                <a:schemeClr val="tx1"/>
              </a:solidFill>
            </a:endParaRPr>
          </a:p>
        </p:txBody>
      </p:sp>
      <p:sp>
        <p:nvSpPr>
          <p:cNvPr id="12" name="Rombo 11"/>
          <p:cNvSpPr/>
          <p:nvPr/>
        </p:nvSpPr>
        <p:spPr>
          <a:xfrm>
            <a:off x="1981548" y="3363810"/>
            <a:ext cx="1105611" cy="641139"/>
          </a:xfrm>
          <a:prstGeom prst="diamond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Evaluaciones?</a:t>
            </a:r>
            <a:endParaRPr lang="es-PE" sz="1100" dirty="0">
              <a:solidFill>
                <a:schemeClr val="tx1"/>
              </a:solidFill>
            </a:endParaRPr>
          </a:p>
        </p:txBody>
      </p:sp>
      <p:sp>
        <p:nvSpPr>
          <p:cNvPr id="13" name="Rectángulo redondeado 12"/>
          <p:cNvSpPr/>
          <p:nvPr/>
        </p:nvSpPr>
        <p:spPr>
          <a:xfrm flipH="1">
            <a:off x="2662227" y="5769806"/>
            <a:ext cx="1026250" cy="385743"/>
          </a:xfrm>
          <a:prstGeom prst="roundRect">
            <a:avLst>
              <a:gd name="adj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Elaborar y Firmar HI</a:t>
            </a:r>
            <a:endParaRPr lang="es-PE" sz="1200" dirty="0">
              <a:solidFill>
                <a:schemeClr val="tx1"/>
              </a:solidFill>
            </a:endParaRPr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9031" y="6410469"/>
            <a:ext cx="414393" cy="410896"/>
          </a:xfrm>
          <a:prstGeom prst="rect">
            <a:avLst/>
          </a:prstGeom>
        </p:spPr>
      </p:pic>
      <p:sp>
        <p:nvSpPr>
          <p:cNvPr id="18" name="Rectángulo redondeado 17"/>
          <p:cNvSpPr/>
          <p:nvPr/>
        </p:nvSpPr>
        <p:spPr>
          <a:xfrm>
            <a:off x="4378783" y="6018911"/>
            <a:ext cx="1511451" cy="418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17.5 Editar y Enviar la evaluación SA-NC</a:t>
            </a:r>
            <a:endParaRPr lang="es-PE" sz="1100" dirty="0">
              <a:solidFill>
                <a:schemeClr val="tx1"/>
              </a:solidFill>
            </a:endParaRP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6574" y="1651981"/>
            <a:ext cx="485775" cy="438150"/>
          </a:xfrm>
          <a:prstGeom prst="rect">
            <a:avLst/>
          </a:prstGeom>
        </p:spPr>
      </p:pic>
      <p:sp>
        <p:nvSpPr>
          <p:cNvPr id="22" name="CuadroTexto 21"/>
          <p:cNvSpPr txBox="1"/>
          <p:nvPr/>
        </p:nvSpPr>
        <p:spPr>
          <a:xfrm>
            <a:off x="5930173" y="2082753"/>
            <a:ext cx="744436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s-ES" sz="1400" dirty="0" smtClean="0"/>
              <a:t>Jefe UO</a:t>
            </a:r>
            <a:endParaRPr lang="es-PE" sz="1400" dirty="0"/>
          </a:p>
        </p:txBody>
      </p:sp>
      <p:sp>
        <p:nvSpPr>
          <p:cNvPr id="23" name="Rectángulo redondeado 22"/>
          <p:cNvSpPr/>
          <p:nvPr/>
        </p:nvSpPr>
        <p:spPr>
          <a:xfrm>
            <a:off x="5540700" y="2355172"/>
            <a:ext cx="1612900" cy="418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Revisar Bandeja de evaluaciones del Jefe.</a:t>
            </a:r>
            <a:endParaRPr lang="es-PE" sz="1100" dirty="0">
              <a:solidFill>
                <a:schemeClr val="tx1"/>
              </a:solidFill>
            </a:endParaRPr>
          </a:p>
        </p:txBody>
      </p:sp>
      <p:sp>
        <p:nvSpPr>
          <p:cNvPr id="24" name="Rectángulo redondeado 23"/>
          <p:cNvSpPr/>
          <p:nvPr/>
        </p:nvSpPr>
        <p:spPr>
          <a:xfrm flipH="1">
            <a:off x="6022331" y="4874280"/>
            <a:ext cx="1248266" cy="385743"/>
          </a:xfrm>
          <a:prstGeom prst="roundRect">
            <a:avLst>
              <a:gd name="adj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Elaborar y firmar  Memo</a:t>
            </a:r>
            <a:endParaRPr lang="es-PE" sz="1200" dirty="0">
              <a:solidFill>
                <a:schemeClr val="tx1"/>
              </a:solidFill>
            </a:endParaRPr>
          </a:p>
        </p:txBody>
      </p:sp>
      <p:pic>
        <p:nvPicPr>
          <p:cNvPr id="27" name="Imagen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3458" y="4499276"/>
            <a:ext cx="332517" cy="329158"/>
          </a:xfrm>
          <a:prstGeom prst="rect">
            <a:avLst/>
          </a:prstGeom>
        </p:spPr>
      </p:pic>
      <p:sp>
        <p:nvSpPr>
          <p:cNvPr id="30" name="Rombo 29"/>
          <p:cNvSpPr/>
          <p:nvPr/>
        </p:nvSpPr>
        <p:spPr>
          <a:xfrm>
            <a:off x="5561694" y="3905297"/>
            <a:ext cx="1105611" cy="641139"/>
          </a:xfrm>
          <a:prstGeom prst="diamond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Observado?</a:t>
            </a:r>
            <a:endParaRPr lang="es-PE" sz="1100" dirty="0">
              <a:solidFill>
                <a:schemeClr val="tx1"/>
              </a:solidFill>
            </a:endParaRPr>
          </a:p>
        </p:txBody>
      </p:sp>
      <p:cxnSp>
        <p:nvCxnSpPr>
          <p:cNvPr id="3" name="Conector angular 2"/>
          <p:cNvCxnSpPr>
            <a:stCxn id="34" idx="1"/>
            <a:endCxn id="11" idx="3"/>
          </p:cNvCxnSpPr>
          <p:nvPr/>
        </p:nvCxnSpPr>
        <p:spPr>
          <a:xfrm rot="10800000" flipV="1">
            <a:off x="3374060" y="3543407"/>
            <a:ext cx="400650" cy="1773713"/>
          </a:xfrm>
          <a:prstGeom prst="bentConnector3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ángulo redondeado 32"/>
          <p:cNvSpPr/>
          <p:nvPr/>
        </p:nvSpPr>
        <p:spPr>
          <a:xfrm>
            <a:off x="5932745" y="5583371"/>
            <a:ext cx="1398527" cy="418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Aprobar y enviar la evaluación </a:t>
            </a:r>
            <a:endParaRPr lang="es-PE" sz="1100" dirty="0">
              <a:solidFill>
                <a:schemeClr val="tx1"/>
              </a:solidFill>
            </a:endParaRPr>
          </a:p>
        </p:txBody>
      </p:sp>
      <p:sp>
        <p:nvSpPr>
          <p:cNvPr id="34" name="Rectángulo redondeado 33"/>
          <p:cNvSpPr/>
          <p:nvPr/>
        </p:nvSpPr>
        <p:spPr>
          <a:xfrm>
            <a:off x="3774710" y="3333916"/>
            <a:ext cx="1491443" cy="418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Observar y enviar la evaluación </a:t>
            </a:r>
            <a:endParaRPr lang="es-PE" sz="1100" dirty="0">
              <a:solidFill>
                <a:schemeClr val="tx1"/>
              </a:solidFill>
            </a:endParaRPr>
          </a:p>
        </p:txBody>
      </p:sp>
      <p:sp>
        <p:nvSpPr>
          <p:cNvPr id="38" name="Documento 37"/>
          <p:cNvSpPr/>
          <p:nvPr/>
        </p:nvSpPr>
        <p:spPr>
          <a:xfrm>
            <a:off x="3937427" y="1199111"/>
            <a:ext cx="1661867" cy="587661"/>
          </a:xfrm>
          <a:prstGeom prst="flowChartDocumen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BANDEJA SA NO CORREGIDAS</a:t>
            </a:r>
            <a:endParaRPr lang="es-PE" sz="1200" dirty="0">
              <a:solidFill>
                <a:schemeClr val="tx1"/>
              </a:solidFill>
            </a:endParaRPr>
          </a:p>
        </p:txBody>
      </p:sp>
      <p:pic>
        <p:nvPicPr>
          <p:cNvPr id="39" name="Imagen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3770" y="1838030"/>
            <a:ext cx="440807" cy="449372"/>
          </a:xfrm>
          <a:prstGeom prst="rect">
            <a:avLst/>
          </a:prstGeom>
        </p:spPr>
      </p:pic>
      <p:sp>
        <p:nvSpPr>
          <p:cNvPr id="40" name="CuadroTexto 39"/>
          <p:cNvSpPr txBox="1"/>
          <p:nvPr/>
        </p:nvSpPr>
        <p:spPr>
          <a:xfrm>
            <a:off x="9147581" y="2216693"/>
            <a:ext cx="1584793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s-ES" sz="1400" dirty="0" smtClean="0"/>
              <a:t>Gerente de Control</a:t>
            </a:r>
            <a:endParaRPr lang="es-PE" sz="1400" dirty="0"/>
          </a:p>
        </p:txBody>
      </p:sp>
      <p:sp>
        <p:nvSpPr>
          <p:cNvPr id="41" name="Rectángulo redondeado 40"/>
          <p:cNvSpPr/>
          <p:nvPr/>
        </p:nvSpPr>
        <p:spPr>
          <a:xfrm>
            <a:off x="9185096" y="2527171"/>
            <a:ext cx="1509762" cy="55155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Revisar </a:t>
            </a:r>
            <a:r>
              <a:rPr lang="es-ES" sz="1100" dirty="0">
                <a:solidFill>
                  <a:schemeClr val="tx1"/>
                </a:solidFill>
              </a:rPr>
              <a:t>Bandeja de evaluaciones HI </a:t>
            </a:r>
            <a:endParaRPr lang="es-PE" sz="1100" dirty="0">
              <a:solidFill>
                <a:schemeClr val="tx1"/>
              </a:solidFill>
            </a:endParaRPr>
          </a:p>
        </p:txBody>
      </p:sp>
      <p:sp>
        <p:nvSpPr>
          <p:cNvPr id="42" name="Documento 41"/>
          <p:cNvSpPr/>
          <p:nvPr/>
        </p:nvSpPr>
        <p:spPr>
          <a:xfrm>
            <a:off x="8932709" y="1193188"/>
            <a:ext cx="1661867" cy="587661"/>
          </a:xfrm>
          <a:prstGeom prst="flowChartDocumen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BANDEJA EVALUACIÓN DE SA CON HI</a:t>
            </a:r>
            <a:endParaRPr lang="es-PE" sz="1200" dirty="0">
              <a:solidFill>
                <a:schemeClr val="tx1"/>
              </a:solidFill>
            </a:endParaRPr>
          </a:p>
        </p:txBody>
      </p:sp>
      <p:sp>
        <p:nvSpPr>
          <p:cNvPr id="43" name="Rectángulo redondeado 42"/>
          <p:cNvSpPr/>
          <p:nvPr/>
        </p:nvSpPr>
        <p:spPr>
          <a:xfrm>
            <a:off x="9185096" y="3429151"/>
            <a:ext cx="1610615" cy="418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Revisar y Evaluar HI remitida por el Jefe</a:t>
            </a:r>
            <a:endParaRPr lang="es-PE" sz="1100" dirty="0">
              <a:solidFill>
                <a:schemeClr val="tx1"/>
              </a:solidFill>
            </a:endParaRPr>
          </a:p>
        </p:txBody>
      </p:sp>
      <p:sp>
        <p:nvSpPr>
          <p:cNvPr id="45" name="Rombo 44"/>
          <p:cNvSpPr/>
          <p:nvPr/>
        </p:nvSpPr>
        <p:spPr>
          <a:xfrm>
            <a:off x="9325033" y="4178518"/>
            <a:ext cx="1069868" cy="641139"/>
          </a:xfrm>
          <a:prstGeom prst="diamond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Observado?</a:t>
            </a:r>
            <a:endParaRPr lang="es-PE" sz="1100" dirty="0">
              <a:solidFill>
                <a:schemeClr val="tx1"/>
              </a:solidFill>
            </a:endParaRP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111" y="6180529"/>
            <a:ext cx="332517" cy="329158"/>
          </a:xfrm>
          <a:prstGeom prst="rect">
            <a:avLst/>
          </a:prstGeom>
        </p:spPr>
      </p:pic>
      <p:cxnSp>
        <p:nvCxnSpPr>
          <p:cNvPr id="73" name="Conector angular 72"/>
          <p:cNvCxnSpPr>
            <a:stCxn id="10" idx="2"/>
            <a:endCxn id="11" idx="0"/>
          </p:cNvCxnSpPr>
          <p:nvPr/>
        </p:nvCxnSpPr>
        <p:spPr>
          <a:xfrm rot="16200000" flipH="1">
            <a:off x="2342074" y="4921914"/>
            <a:ext cx="368336" cy="309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angular 75"/>
          <p:cNvCxnSpPr>
            <a:stCxn id="6" idx="2"/>
            <a:endCxn id="12" idx="0"/>
          </p:cNvCxnSpPr>
          <p:nvPr/>
        </p:nvCxnSpPr>
        <p:spPr>
          <a:xfrm rot="5400000">
            <a:off x="2642576" y="2713438"/>
            <a:ext cx="542151" cy="758593"/>
          </a:xfrm>
          <a:prstGeom prst="bentConnector3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angular 78"/>
          <p:cNvCxnSpPr>
            <a:stCxn id="12" idx="1"/>
            <a:endCxn id="11" idx="1"/>
          </p:cNvCxnSpPr>
          <p:nvPr/>
        </p:nvCxnSpPr>
        <p:spPr>
          <a:xfrm rot="10800000" flipV="1">
            <a:off x="1681518" y="3684379"/>
            <a:ext cx="300030" cy="1632741"/>
          </a:xfrm>
          <a:prstGeom prst="bentConnector3">
            <a:avLst>
              <a:gd name="adj1" fmla="val 176192"/>
            </a:avLst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cto de flecha 89"/>
          <p:cNvCxnSpPr>
            <a:stCxn id="12" idx="2"/>
            <a:endCxn id="10" idx="0"/>
          </p:cNvCxnSpPr>
          <p:nvPr/>
        </p:nvCxnSpPr>
        <p:spPr>
          <a:xfrm flipH="1">
            <a:off x="2524695" y="4004949"/>
            <a:ext cx="9659" cy="3153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angular 94"/>
          <p:cNvCxnSpPr>
            <a:stCxn id="11" idx="2"/>
            <a:endCxn id="13" idx="3"/>
          </p:cNvCxnSpPr>
          <p:nvPr/>
        </p:nvCxnSpPr>
        <p:spPr>
          <a:xfrm rot="16200000" flipH="1">
            <a:off x="2376976" y="5677426"/>
            <a:ext cx="436065" cy="134438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angular 103"/>
          <p:cNvCxnSpPr>
            <a:stCxn id="13" idx="1"/>
            <a:endCxn id="18" idx="1"/>
          </p:cNvCxnSpPr>
          <p:nvPr/>
        </p:nvCxnSpPr>
        <p:spPr>
          <a:xfrm>
            <a:off x="3688477" y="5962678"/>
            <a:ext cx="690306" cy="265725"/>
          </a:xfrm>
          <a:prstGeom prst="bentConnector3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Flecha a la derecha con bandas 108"/>
          <p:cNvSpPr/>
          <p:nvPr/>
        </p:nvSpPr>
        <p:spPr>
          <a:xfrm rot="16200000">
            <a:off x="4933212" y="5538314"/>
            <a:ext cx="364094" cy="484632"/>
          </a:xfrm>
          <a:prstGeom prst="strip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2" name="Flecha a la derecha con bandas 111"/>
          <p:cNvSpPr/>
          <p:nvPr/>
        </p:nvSpPr>
        <p:spPr>
          <a:xfrm>
            <a:off x="5096965" y="2303148"/>
            <a:ext cx="364094" cy="484632"/>
          </a:xfrm>
          <a:prstGeom prst="strip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117" name="Conector angular 116"/>
          <p:cNvCxnSpPr>
            <a:stCxn id="23" idx="2"/>
            <a:endCxn id="82" idx="0"/>
          </p:cNvCxnSpPr>
          <p:nvPr/>
        </p:nvCxnSpPr>
        <p:spPr>
          <a:xfrm rot="5400000">
            <a:off x="6144550" y="2900086"/>
            <a:ext cx="328531" cy="7667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ector angular 119"/>
          <p:cNvCxnSpPr>
            <a:stCxn id="30" idx="1"/>
            <a:endCxn id="34" idx="3"/>
          </p:cNvCxnSpPr>
          <p:nvPr/>
        </p:nvCxnSpPr>
        <p:spPr>
          <a:xfrm rot="10800000">
            <a:off x="5266154" y="3543409"/>
            <a:ext cx="295541" cy="68245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ector angular 132"/>
          <p:cNvCxnSpPr>
            <a:stCxn id="24" idx="2"/>
            <a:endCxn id="33" idx="0"/>
          </p:cNvCxnSpPr>
          <p:nvPr/>
        </p:nvCxnSpPr>
        <p:spPr>
          <a:xfrm rot="5400000">
            <a:off x="6477563" y="5414470"/>
            <a:ext cx="323348" cy="1445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Flecha a la derecha con bandas 140"/>
          <p:cNvSpPr/>
          <p:nvPr/>
        </p:nvSpPr>
        <p:spPr>
          <a:xfrm rot="5400000">
            <a:off x="6429350" y="6054642"/>
            <a:ext cx="364094" cy="484632"/>
          </a:xfrm>
          <a:prstGeom prst="stripedRightArrow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43" name="Flecha a la derecha con bandas 142"/>
          <p:cNvSpPr/>
          <p:nvPr/>
        </p:nvSpPr>
        <p:spPr>
          <a:xfrm rot="21444605">
            <a:off x="8713818" y="2636437"/>
            <a:ext cx="364094" cy="484632"/>
          </a:xfrm>
          <a:prstGeom prst="stripedRightArrow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162" name="Conector angular 161"/>
          <p:cNvCxnSpPr>
            <a:stCxn id="41" idx="2"/>
            <a:endCxn id="43" idx="0"/>
          </p:cNvCxnSpPr>
          <p:nvPr/>
        </p:nvCxnSpPr>
        <p:spPr>
          <a:xfrm rot="16200000" flipH="1">
            <a:off x="9789980" y="3228726"/>
            <a:ext cx="350421" cy="50427"/>
          </a:xfrm>
          <a:prstGeom prst="bentConnector3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ector angular 163"/>
          <p:cNvCxnSpPr>
            <a:stCxn id="43" idx="2"/>
            <a:endCxn id="45" idx="0"/>
          </p:cNvCxnSpPr>
          <p:nvPr/>
        </p:nvCxnSpPr>
        <p:spPr>
          <a:xfrm rot="5400000">
            <a:off x="9759995" y="3948108"/>
            <a:ext cx="330383" cy="130437"/>
          </a:xfrm>
          <a:prstGeom prst="bentConnector3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ector angular 170"/>
          <p:cNvCxnSpPr>
            <a:stCxn id="45" idx="2"/>
          </p:cNvCxnSpPr>
          <p:nvPr/>
        </p:nvCxnSpPr>
        <p:spPr>
          <a:xfrm rot="16200000" flipH="1">
            <a:off x="9618281" y="5061342"/>
            <a:ext cx="486531" cy="3159"/>
          </a:xfrm>
          <a:prstGeom prst="bentConnector3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9" name="Imagen 208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1687" y="132005"/>
            <a:ext cx="2191771" cy="53507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4" name="Conector recto 93"/>
          <p:cNvCxnSpPr/>
          <p:nvPr/>
        </p:nvCxnSpPr>
        <p:spPr>
          <a:xfrm>
            <a:off x="7439689" y="1193188"/>
            <a:ext cx="0" cy="554143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angular 3"/>
          <p:cNvCxnSpPr>
            <a:stCxn id="30" idx="2"/>
            <a:endCxn id="24" idx="0"/>
          </p:cNvCxnSpPr>
          <p:nvPr/>
        </p:nvCxnSpPr>
        <p:spPr>
          <a:xfrm rot="16200000" flipH="1">
            <a:off x="6216560" y="4444376"/>
            <a:ext cx="327844" cy="531964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ángulo redondeado 104"/>
          <p:cNvSpPr/>
          <p:nvPr/>
        </p:nvSpPr>
        <p:spPr>
          <a:xfrm>
            <a:off x="9321803" y="5152586"/>
            <a:ext cx="1090210" cy="418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Aprobar</a:t>
            </a:r>
            <a:endParaRPr lang="es-PE" sz="1100" dirty="0">
              <a:solidFill>
                <a:schemeClr val="tx1"/>
              </a:solidFill>
            </a:endParaRPr>
          </a:p>
        </p:txBody>
      </p:sp>
      <p:sp>
        <p:nvSpPr>
          <p:cNvPr id="107" name="Elipse 106"/>
          <p:cNvSpPr/>
          <p:nvPr/>
        </p:nvSpPr>
        <p:spPr>
          <a:xfrm>
            <a:off x="9687830" y="5906160"/>
            <a:ext cx="350592" cy="311383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08" name="Conector angular 107"/>
          <p:cNvCxnSpPr>
            <a:stCxn id="105" idx="2"/>
            <a:endCxn id="107" idx="0"/>
          </p:cNvCxnSpPr>
          <p:nvPr/>
        </p:nvCxnSpPr>
        <p:spPr>
          <a:xfrm rot="5400000">
            <a:off x="9697722" y="5736974"/>
            <a:ext cx="334590" cy="3782"/>
          </a:xfrm>
          <a:prstGeom prst="bentConnector3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PE" smtClean="0"/>
              <a:t>30/05/2024</a:t>
            </a:r>
            <a:endParaRPr lang="es-PE"/>
          </a:p>
        </p:txBody>
      </p:sp>
      <p:sp>
        <p:nvSpPr>
          <p:cNvPr id="82" name="Rectángulo redondeado 81"/>
          <p:cNvSpPr/>
          <p:nvPr/>
        </p:nvSpPr>
        <p:spPr>
          <a:xfrm>
            <a:off x="5723132" y="3102687"/>
            <a:ext cx="1094695" cy="418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Revisar HI.</a:t>
            </a:r>
            <a:endParaRPr lang="es-PE" sz="1100" dirty="0">
              <a:solidFill>
                <a:schemeClr val="tx1"/>
              </a:solidFill>
            </a:endParaRPr>
          </a:p>
        </p:txBody>
      </p:sp>
      <p:cxnSp>
        <p:nvCxnSpPr>
          <p:cNvPr id="62" name="Conector angular 61"/>
          <p:cNvCxnSpPr>
            <a:stCxn id="82" idx="2"/>
            <a:endCxn id="30" idx="0"/>
          </p:cNvCxnSpPr>
          <p:nvPr/>
        </p:nvCxnSpPr>
        <p:spPr>
          <a:xfrm rot="5400000">
            <a:off x="6000677" y="3635494"/>
            <a:ext cx="383626" cy="15598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Flecha abajo 101"/>
          <p:cNvSpPr/>
          <p:nvPr/>
        </p:nvSpPr>
        <p:spPr>
          <a:xfrm>
            <a:off x="1652670" y="328415"/>
            <a:ext cx="367114" cy="550490"/>
          </a:xfrm>
          <a:prstGeom prst="downArrow">
            <a:avLst>
              <a:gd name="adj1" fmla="val 100000"/>
              <a:gd name="adj2" fmla="val 50000"/>
            </a:avLst>
          </a:prstGeom>
          <a:solidFill>
            <a:srgbClr val="2A6B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3" name="Rectángulo 102"/>
          <p:cNvSpPr/>
          <p:nvPr/>
        </p:nvSpPr>
        <p:spPr>
          <a:xfrm>
            <a:off x="1981548" y="330791"/>
            <a:ext cx="5402636" cy="38868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SITUACIONES ADVERSAS NO CORREGIDAS (FLUJO UO)</a:t>
            </a:r>
            <a:endParaRPr lang="es-PE" sz="1600" dirty="0"/>
          </a:p>
        </p:txBody>
      </p:sp>
      <p:sp>
        <p:nvSpPr>
          <p:cNvPr id="123" name="Rectángulo redondeado 122"/>
          <p:cNvSpPr/>
          <p:nvPr/>
        </p:nvSpPr>
        <p:spPr>
          <a:xfrm>
            <a:off x="7668488" y="3732500"/>
            <a:ext cx="1112112" cy="418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Observar</a:t>
            </a:r>
            <a:endParaRPr lang="es-PE" sz="1100" dirty="0">
              <a:solidFill>
                <a:schemeClr val="tx1"/>
              </a:solidFill>
            </a:endParaRPr>
          </a:p>
        </p:txBody>
      </p:sp>
      <p:cxnSp>
        <p:nvCxnSpPr>
          <p:cNvPr id="113" name="Conector angular 112"/>
          <p:cNvCxnSpPr>
            <a:stCxn id="45" idx="1"/>
            <a:endCxn id="123" idx="2"/>
          </p:cNvCxnSpPr>
          <p:nvPr/>
        </p:nvCxnSpPr>
        <p:spPr>
          <a:xfrm rot="10800000">
            <a:off x="8224545" y="4151484"/>
            <a:ext cx="1100489" cy="347604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ector angular 120"/>
          <p:cNvCxnSpPr>
            <a:stCxn id="123" idx="1"/>
            <a:endCxn id="82" idx="3"/>
          </p:cNvCxnSpPr>
          <p:nvPr/>
        </p:nvCxnSpPr>
        <p:spPr>
          <a:xfrm rot="10800000">
            <a:off x="6817828" y="3312180"/>
            <a:ext cx="850661" cy="629813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274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adroTexto 97"/>
          <p:cNvSpPr txBox="1"/>
          <p:nvPr/>
        </p:nvSpPr>
        <p:spPr>
          <a:xfrm>
            <a:off x="7486758" y="4068705"/>
            <a:ext cx="284052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s-ES" sz="1100" dirty="0" smtClean="0"/>
              <a:t>SI</a:t>
            </a:r>
            <a:endParaRPr lang="es-PE" sz="1100" dirty="0"/>
          </a:p>
        </p:txBody>
      </p:sp>
      <p:sp>
        <p:nvSpPr>
          <p:cNvPr id="99" name="CuadroTexto 98"/>
          <p:cNvSpPr txBox="1"/>
          <p:nvPr/>
        </p:nvSpPr>
        <p:spPr>
          <a:xfrm>
            <a:off x="8236468" y="4525751"/>
            <a:ext cx="369011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s-ES" sz="1100" dirty="0" smtClean="0"/>
              <a:t>NO</a:t>
            </a:r>
            <a:endParaRPr lang="es-PE" sz="1100" dirty="0"/>
          </a:p>
        </p:txBody>
      </p:sp>
      <p:sp>
        <p:nvSpPr>
          <p:cNvPr id="97" name="CuadroTexto 96"/>
          <p:cNvSpPr txBox="1"/>
          <p:nvPr/>
        </p:nvSpPr>
        <p:spPr>
          <a:xfrm>
            <a:off x="4091894" y="3816931"/>
            <a:ext cx="369011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s-ES" sz="1100" dirty="0" smtClean="0"/>
              <a:t>NO</a:t>
            </a:r>
            <a:endParaRPr lang="es-PE" sz="1100" dirty="0"/>
          </a:p>
        </p:txBody>
      </p:sp>
      <p:sp>
        <p:nvSpPr>
          <p:cNvPr id="96" name="CuadroTexto 95"/>
          <p:cNvSpPr txBox="1"/>
          <p:nvPr/>
        </p:nvSpPr>
        <p:spPr>
          <a:xfrm>
            <a:off x="3300993" y="3348998"/>
            <a:ext cx="284052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s-ES" sz="1100" dirty="0" smtClean="0"/>
              <a:t>SI</a:t>
            </a:r>
            <a:endParaRPr lang="es-PE" sz="1100" dirty="0"/>
          </a:p>
        </p:txBody>
      </p:sp>
      <p:sp>
        <p:nvSpPr>
          <p:cNvPr id="6" name="Rectángulo redondeado 5"/>
          <p:cNvSpPr/>
          <p:nvPr/>
        </p:nvSpPr>
        <p:spPr>
          <a:xfrm>
            <a:off x="3402702" y="2389026"/>
            <a:ext cx="1344348" cy="418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Visualiza Informes con SA NC</a:t>
            </a:r>
            <a:endParaRPr lang="es-PE" sz="1100" dirty="0">
              <a:solidFill>
                <a:schemeClr val="tx1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1988" y="1677942"/>
            <a:ext cx="485775" cy="438150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3402702" y="2045821"/>
            <a:ext cx="129779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s-ES" sz="1400" dirty="0" smtClean="0"/>
              <a:t>Especialista OD</a:t>
            </a:r>
            <a:endParaRPr lang="es-PE" sz="1400" dirty="0"/>
          </a:p>
        </p:txBody>
      </p:sp>
      <p:sp>
        <p:nvSpPr>
          <p:cNvPr id="10" name="Rectángulo redondeado 9"/>
          <p:cNvSpPr/>
          <p:nvPr/>
        </p:nvSpPr>
        <p:spPr>
          <a:xfrm>
            <a:off x="3273667" y="4252285"/>
            <a:ext cx="1602420" cy="418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Registra Evaluación SA No Corregida</a:t>
            </a:r>
            <a:endParaRPr lang="es-PE" sz="1100" dirty="0">
              <a:solidFill>
                <a:schemeClr val="tx1"/>
              </a:solidFill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3220360" y="5038428"/>
            <a:ext cx="1709032" cy="418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Revisar Bandeja de evaluaciones del Esp.</a:t>
            </a:r>
            <a:endParaRPr lang="es-PE" sz="1100" dirty="0">
              <a:solidFill>
                <a:schemeClr val="tx1"/>
              </a:solidFill>
            </a:endParaRPr>
          </a:p>
        </p:txBody>
      </p:sp>
      <p:sp>
        <p:nvSpPr>
          <p:cNvPr id="12" name="Rombo 11"/>
          <p:cNvSpPr/>
          <p:nvPr/>
        </p:nvSpPr>
        <p:spPr>
          <a:xfrm>
            <a:off x="3522071" y="3243987"/>
            <a:ext cx="1105611" cy="641139"/>
          </a:xfrm>
          <a:prstGeom prst="diamond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Evaluaciones?</a:t>
            </a:r>
            <a:endParaRPr lang="es-PE" sz="1100" dirty="0">
              <a:solidFill>
                <a:schemeClr val="tx1"/>
              </a:solidFill>
            </a:endParaRPr>
          </a:p>
        </p:txBody>
      </p:sp>
      <p:sp>
        <p:nvSpPr>
          <p:cNvPr id="13" name="Rectángulo redondeado 12"/>
          <p:cNvSpPr/>
          <p:nvPr/>
        </p:nvSpPr>
        <p:spPr>
          <a:xfrm flipH="1">
            <a:off x="4203913" y="5701567"/>
            <a:ext cx="1067704" cy="385743"/>
          </a:xfrm>
          <a:prstGeom prst="roundRect">
            <a:avLst>
              <a:gd name="adj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Elaborar y Firmar HI</a:t>
            </a:r>
            <a:endParaRPr lang="es-PE" sz="1200" dirty="0">
              <a:solidFill>
                <a:schemeClr val="tx1"/>
              </a:solidFill>
            </a:endParaRPr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1722" y="6135248"/>
            <a:ext cx="414393" cy="410896"/>
          </a:xfrm>
          <a:prstGeom prst="rect">
            <a:avLst/>
          </a:prstGeom>
        </p:spPr>
      </p:pic>
      <p:sp>
        <p:nvSpPr>
          <p:cNvPr id="18" name="Rectángulo redondeado 17"/>
          <p:cNvSpPr/>
          <p:nvPr/>
        </p:nvSpPr>
        <p:spPr>
          <a:xfrm>
            <a:off x="6023839" y="5713753"/>
            <a:ext cx="1489473" cy="418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Editar y Enviar la evaluación SA-NC</a:t>
            </a:r>
            <a:endParaRPr lang="es-PE" sz="1100" dirty="0">
              <a:solidFill>
                <a:schemeClr val="tx1"/>
              </a:solidFill>
            </a:endParaRP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4924" y="1665362"/>
            <a:ext cx="485775" cy="438150"/>
          </a:xfrm>
          <a:prstGeom prst="rect">
            <a:avLst/>
          </a:prstGeom>
        </p:spPr>
      </p:pic>
      <p:sp>
        <p:nvSpPr>
          <p:cNvPr id="22" name="CuadroTexto 21"/>
          <p:cNvSpPr txBox="1"/>
          <p:nvPr/>
        </p:nvSpPr>
        <p:spPr>
          <a:xfrm>
            <a:off x="7683333" y="2096134"/>
            <a:ext cx="739626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s-ES" sz="1400" dirty="0" smtClean="0"/>
              <a:t>Jefe OD</a:t>
            </a:r>
            <a:endParaRPr lang="es-PE" sz="1400" dirty="0"/>
          </a:p>
        </p:txBody>
      </p:sp>
      <p:sp>
        <p:nvSpPr>
          <p:cNvPr id="23" name="Rectángulo redondeado 22"/>
          <p:cNvSpPr/>
          <p:nvPr/>
        </p:nvSpPr>
        <p:spPr>
          <a:xfrm>
            <a:off x="7289050" y="2368553"/>
            <a:ext cx="1612900" cy="418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Revisar Bandeja de evaluaciones del Jefe.</a:t>
            </a:r>
            <a:endParaRPr lang="es-PE" sz="1100" dirty="0">
              <a:solidFill>
                <a:schemeClr val="tx1"/>
              </a:solidFill>
            </a:endParaRPr>
          </a:p>
        </p:txBody>
      </p:sp>
      <p:sp>
        <p:nvSpPr>
          <p:cNvPr id="30" name="Rombo 29"/>
          <p:cNvSpPr/>
          <p:nvPr/>
        </p:nvSpPr>
        <p:spPr>
          <a:xfrm>
            <a:off x="7700590" y="3969215"/>
            <a:ext cx="1105611" cy="641139"/>
          </a:xfrm>
          <a:prstGeom prst="diamond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Observado?</a:t>
            </a:r>
            <a:endParaRPr lang="es-PE" sz="1100" dirty="0">
              <a:solidFill>
                <a:schemeClr val="tx1"/>
              </a:solidFill>
            </a:endParaRPr>
          </a:p>
        </p:txBody>
      </p:sp>
      <p:cxnSp>
        <p:nvCxnSpPr>
          <p:cNvPr id="3" name="Conector angular 2"/>
          <p:cNvCxnSpPr>
            <a:stCxn id="34" idx="1"/>
            <a:endCxn id="11" idx="3"/>
          </p:cNvCxnSpPr>
          <p:nvPr/>
        </p:nvCxnSpPr>
        <p:spPr>
          <a:xfrm rot="10800000" flipV="1">
            <a:off x="4929392" y="4157836"/>
            <a:ext cx="693658" cy="1090084"/>
          </a:xfrm>
          <a:prstGeom prst="bentConnector3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ángulo redondeado 32"/>
          <p:cNvSpPr/>
          <p:nvPr/>
        </p:nvSpPr>
        <p:spPr>
          <a:xfrm>
            <a:off x="7921926" y="5075541"/>
            <a:ext cx="1202651" cy="418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Aprobar</a:t>
            </a:r>
            <a:endParaRPr lang="es-PE" sz="1100" dirty="0">
              <a:solidFill>
                <a:schemeClr val="tx1"/>
              </a:solidFill>
            </a:endParaRPr>
          </a:p>
        </p:txBody>
      </p:sp>
      <p:sp>
        <p:nvSpPr>
          <p:cNvPr id="34" name="Rectángulo redondeado 33"/>
          <p:cNvSpPr/>
          <p:nvPr/>
        </p:nvSpPr>
        <p:spPr>
          <a:xfrm>
            <a:off x="5623050" y="3948344"/>
            <a:ext cx="1500790" cy="418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Observar y enviar  al especialista</a:t>
            </a:r>
            <a:endParaRPr lang="es-PE" sz="1100" dirty="0">
              <a:solidFill>
                <a:schemeClr val="tx1"/>
              </a:solidFill>
            </a:endParaRPr>
          </a:p>
        </p:txBody>
      </p:sp>
      <p:sp>
        <p:nvSpPr>
          <p:cNvPr id="38" name="Documento 37"/>
          <p:cNvSpPr/>
          <p:nvPr/>
        </p:nvSpPr>
        <p:spPr>
          <a:xfrm>
            <a:off x="5356704" y="967017"/>
            <a:ext cx="1661867" cy="587661"/>
          </a:xfrm>
          <a:prstGeom prst="flowChartDocumen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BANDEJA SA NO CORREGIDAS</a:t>
            </a:r>
            <a:endParaRPr lang="es-PE" sz="1200" dirty="0">
              <a:solidFill>
                <a:schemeClr val="tx1"/>
              </a:solidFill>
            </a:endParaRP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0533" y="5757133"/>
            <a:ext cx="332517" cy="329158"/>
          </a:xfrm>
          <a:prstGeom prst="rect">
            <a:avLst/>
          </a:prstGeom>
        </p:spPr>
      </p:pic>
      <p:cxnSp>
        <p:nvCxnSpPr>
          <p:cNvPr id="73" name="Conector angular 72"/>
          <p:cNvCxnSpPr>
            <a:stCxn id="10" idx="2"/>
            <a:endCxn id="11" idx="0"/>
          </p:cNvCxnSpPr>
          <p:nvPr/>
        </p:nvCxnSpPr>
        <p:spPr>
          <a:xfrm rot="5400000">
            <a:off x="3891298" y="4854848"/>
            <a:ext cx="367159" cy="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angular 75"/>
          <p:cNvCxnSpPr>
            <a:stCxn id="6" idx="2"/>
            <a:endCxn id="12" idx="0"/>
          </p:cNvCxnSpPr>
          <p:nvPr/>
        </p:nvCxnSpPr>
        <p:spPr>
          <a:xfrm rot="16200000" flipH="1">
            <a:off x="3856888" y="3025997"/>
            <a:ext cx="435977" cy="1"/>
          </a:xfrm>
          <a:prstGeom prst="bentConnector3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angular 78"/>
          <p:cNvCxnSpPr>
            <a:stCxn id="12" idx="1"/>
            <a:endCxn id="11" idx="1"/>
          </p:cNvCxnSpPr>
          <p:nvPr/>
        </p:nvCxnSpPr>
        <p:spPr>
          <a:xfrm rot="10800000" flipV="1">
            <a:off x="3220361" y="3564556"/>
            <a:ext cx="301711" cy="1683363"/>
          </a:xfrm>
          <a:prstGeom prst="bentConnector3">
            <a:avLst>
              <a:gd name="adj1" fmla="val 175768"/>
            </a:avLst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cto de flecha 89"/>
          <p:cNvCxnSpPr>
            <a:stCxn id="12" idx="2"/>
            <a:endCxn id="10" idx="0"/>
          </p:cNvCxnSpPr>
          <p:nvPr/>
        </p:nvCxnSpPr>
        <p:spPr>
          <a:xfrm>
            <a:off x="4074877" y="3885126"/>
            <a:ext cx="0" cy="3671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angular 94"/>
          <p:cNvCxnSpPr>
            <a:stCxn id="11" idx="2"/>
            <a:endCxn id="13" idx="3"/>
          </p:cNvCxnSpPr>
          <p:nvPr/>
        </p:nvCxnSpPr>
        <p:spPr>
          <a:xfrm rot="16200000" flipH="1">
            <a:off x="3920881" y="5611406"/>
            <a:ext cx="437027" cy="129037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angular 103"/>
          <p:cNvCxnSpPr>
            <a:stCxn id="16" idx="3"/>
            <a:endCxn id="18" idx="1"/>
          </p:cNvCxnSpPr>
          <p:nvPr/>
        </p:nvCxnSpPr>
        <p:spPr>
          <a:xfrm>
            <a:off x="5623050" y="5921712"/>
            <a:ext cx="400789" cy="1533"/>
          </a:xfrm>
          <a:prstGeom prst="bentConnector3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Flecha a la derecha con bandas 108"/>
          <p:cNvSpPr/>
          <p:nvPr/>
        </p:nvSpPr>
        <p:spPr>
          <a:xfrm rot="16200000">
            <a:off x="6550973" y="5286879"/>
            <a:ext cx="364094" cy="484632"/>
          </a:xfrm>
          <a:prstGeom prst="strip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2" name="Flecha a la derecha con bandas 111"/>
          <p:cNvSpPr/>
          <p:nvPr/>
        </p:nvSpPr>
        <p:spPr>
          <a:xfrm>
            <a:off x="6845315" y="2316529"/>
            <a:ext cx="364094" cy="484632"/>
          </a:xfrm>
          <a:prstGeom prst="strip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117" name="Conector angular 116"/>
          <p:cNvCxnSpPr>
            <a:stCxn id="23" idx="2"/>
            <a:endCxn id="43" idx="0"/>
          </p:cNvCxnSpPr>
          <p:nvPr/>
        </p:nvCxnSpPr>
        <p:spPr>
          <a:xfrm rot="16200000" flipH="1">
            <a:off x="8133391" y="2749645"/>
            <a:ext cx="351969" cy="427751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ector angular 119"/>
          <p:cNvCxnSpPr>
            <a:stCxn id="30" idx="1"/>
            <a:endCxn id="34" idx="3"/>
          </p:cNvCxnSpPr>
          <p:nvPr/>
        </p:nvCxnSpPr>
        <p:spPr>
          <a:xfrm rot="10800000">
            <a:off x="7123840" y="4157837"/>
            <a:ext cx="576750" cy="13194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9" name="Imagen 208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1687" y="132005"/>
            <a:ext cx="2191771" cy="535074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Flecha abajo 209"/>
          <p:cNvSpPr/>
          <p:nvPr/>
        </p:nvSpPr>
        <p:spPr>
          <a:xfrm>
            <a:off x="2624177" y="267960"/>
            <a:ext cx="367114" cy="550490"/>
          </a:xfrm>
          <a:prstGeom prst="downArrow">
            <a:avLst>
              <a:gd name="adj1" fmla="val 100000"/>
              <a:gd name="adj2" fmla="val 50000"/>
            </a:avLst>
          </a:prstGeom>
          <a:solidFill>
            <a:srgbClr val="2A6B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11" name="Rectángulo 210"/>
          <p:cNvSpPr/>
          <p:nvPr/>
        </p:nvSpPr>
        <p:spPr>
          <a:xfrm>
            <a:off x="2984340" y="253537"/>
            <a:ext cx="6356705" cy="38868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SITUACIONES ADVERSAS NO CORREGIDAS (FLUJO OD)</a:t>
            </a:r>
            <a:endParaRPr lang="es-PE" dirty="0"/>
          </a:p>
        </p:txBody>
      </p:sp>
      <p:cxnSp>
        <p:nvCxnSpPr>
          <p:cNvPr id="4" name="Conector angular 3"/>
          <p:cNvCxnSpPr>
            <a:stCxn id="30" idx="2"/>
          </p:cNvCxnSpPr>
          <p:nvPr/>
        </p:nvCxnSpPr>
        <p:spPr>
          <a:xfrm rot="16200000" flipH="1">
            <a:off x="8151648" y="4712101"/>
            <a:ext cx="473352" cy="269857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Elipse 106"/>
          <p:cNvSpPr/>
          <p:nvPr/>
        </p:nvSpPr>
        <p:spPr>
          <a:xfrm>
            <a:off x="8347956" y="5825810"/>
            <a:ext cx="350592" cy="311383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08" name="Conector angular 107"/>
          <p:cNvCxnSpPr>
            <a:endCxn id="107" idx="0"/>
          </p:cNvCxnSpPr>
          <p:nvPr/>
        </p:nvCxnSpPr>
        <p:spPr>
          <a:xfrm rot="5400000">
            <a:off x="8357848" y="5656624"/>
            <a:ext cx="334590" cy="3782"/>
          </a:xfrm>
          <a:prstGeom prst="bentConnector3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PE" smtClean="0"/>
              <a:t>30/05/2024</a:t>
            </a:r>
            <a:endParaRPr lang="es-PE"/>
          </a:p>
        </p:txBody>
      </p:sp>
      <p:sp>
        <p:nvSpPr>
          <p:cNvPr id="43" name="Rectángulo redondeado 42"/>
          <p:cNvSpPr/>
          <p:nvPr/>
        </p:nvSpPr>
        <p:spPr>
          <a:xfrm>
            <a:off x="7851077" y="3139506"/>
            <a:ext cx="1344348" cy="418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Revisar HI</a:t>
            </a:r>
            <a:endParaRPr lang="es-PE" sz="1100" dirty="0">
              <a:solidFill>
                <a:schemeClr val="tx1"/>
              </a:solidFill>
            </a:endParaRPr>
          </a:p>
        </p:txBody>
      </p:sp>
      <p:cxnSp>
        <p:nvCxnSpPr>
          <p:cNvPr id="55" name="Conector angular 54"/>
          <p:cNvCxnSpPr>
            <a:stCxn id="43" idx="2"/>
            <a:endCxn id="30" idx="0"/>
          </p:cNvCxnSpPr>
          <p:nvPr/>
        </p:nvCxnSpPr>
        <p:spPr>
          <a:xfrm rot="5400000">
            <a:off x="8182962" y="3628925"/>
            <a:ext cx="410725" cy="26985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771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n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800" y="486140"/>
            <a:ext cx="10887075" cy="962025"/>
          </a:xfrm>
          <a:prstGeom prst="rect">
            <a:avLst/>
          </a:prstGeom>
          <a:ln>
            <a:noFill/>
          </a:ln>
        </p:spPr>
      </p:pic>
      <p:sp>
        <p:nvSpPr>
          <p:cNvPr id="32" name="Rectángulo 31"/>
          <p:cNvSpPr/>
          <p:nvPr/>
        </p:nvSpPr>
        <p:spPr>
          <a:xfrm>
            <a:off x="3926080" y="520701"/>
            <a:ext cx="6891976" cy="9274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SEGUIMIENTO A LAS SITUACIONES ADVERSAS Y RECOMENDACIONES</a:t>
            </a:r>
          </a:p>
          <a:p>
            <a:pPr algn="ctr"/>
            <a:r>
              <a:rPr lang="es-ES" sz="4400" dirty="0" smtClean="0"/>
              <a:t>SERES</a:t>
            </a:r>
            <a:endParaRPr lang="es-PE" sz="4400" dirty="0"/>
          </a:p>
        </p:txBody>
      </p:sp>
      <p:sp>
        <p:nvSpPr>
          <p:cNvPr id="2" name="Rectángulo redondeado 1"/>
          <p:cNvSpPr/>
          <p:nvPr/>
        </p:nvSpPr>
        <p:spPr>
          <a:xfrm>
            <a:off x="3771154" y="2947916"/>
            <a:ext cx="4872251" cy="1787857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/>
              <a:t>FUNCIONALIDADES DE LA </a:t>
            </a:r>
            <a:r>
              <a:rPr lang="es-ES" sz="3200" dirty="0" smtClean="0"/>
              <a:t>ENTIDAD</a:t>
            </a:r>
            <a:endParaRPr lang="es-PE" sz="3200" dirty="0"/>
          </a:p>
        </p:txBody>
      </p:sp>
    </p:spTree>
    <p:extLst>
      <p:ext uri="{BB962C8B-B14F-4D97-AF65-F5344CB8AC3E}">
        <p14:creationId xmlns:p14="http://schemas.microsoft.com/office/powerpoint/2010/main" val="146635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7774" y="6024928"/>
            <a:ext cx="387116" cy="383849"/>
          </a:xfrm>
          <a:prstGeom prst="rect">
            <a:avLst/>
          </a:prstGeom>
        </p:spPr>
      </p:pic>
      <p:sp>
        <p:nvSpPr>
          <p:cNvPr id="7" name="Rectángulo redondeado 6"/>
          <p:cNvSpPr/>
          <p:nvPr/>
        </p:nvSpPr>
        <p:spPr>
          <a:xfrm flipH="1">
            <a:off x="4931669" y="2459099"/>
            <a:ext cx="1618913" cy="457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Visualizar Informes y  SA por Informe</a:t>
            </a:r>
            <a:endParaRPr lang="es-PE" sz="1300" dirty="0">
              <a:solidFill>
                <a:schemeClr val="tx1"/>
              </a:solidFill>
            </a:endParaRPr>
          </a:p>
        </p:txBody>
      </p:sp>
      <p:sp>
        <p:nvSpPr>
          <p:cNvPr id="8" name="Rectángulo redondeado 7"/>
          <p:cNvSpPr/>
          <p:nvPr/>
        </p:nvSpPr>
        <p:spPr>
          <a:xfrm flipH="1">
            <a:off x="3667256" y="5462172"/>
            <a:ext cx="1749220" cy="62205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Visualizar Informes derivados al Funcionario /Servidor</a:t>
            </a:r>
            <a:endParaRPr lang="es-PE" sz="1300" dirty="0">
              <a:solidFill>
                <a:schemeClr val="tx1"/>
              </a:solidFill>
            </a:endParaRPr>
          </a:p>
        </p:txBody>
      </p:sp>
      <p:sp>
        <p:nvSpPr>
          <p:cNvPr id="9" name="Rectángulo redondeado 8"/>
          <p:cNvSpPr/>
          <p:nvPr/>
        </p:nvSpPr>
        <p:spPr>
          <a:xfrm flipH="1">
            <a:off x="5971901" y="4299457"/>
            <a:ext cx="1918353" cy="457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Registrar acciones a las Situaciones adversas</a:t>
            </a:r>
            <a:endParaRPr lang="es-PE" sz="1300" dirty="0">
              <a:solidFill>
                <a:schemeClr val="tx1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5146351" y="1956717"/>
            <a:ext cx="1404231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s-ES" sz="1600" smtClean="0"/>
              <a:t>Titular Entidad</a:t>
            </a:r>
            <a:endParaRPr lang="es-PE" sz="1600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4984" y="1341251"/>
            <a:ext cx="590550" cy="609600"/>
          </a:xfrm>
          <a:prstGeom prst="rect">
            <a:avLst/>
          </a:prstGeom>
        </p:spPr>
      </p:pic>
      <p:cxnSp>
        <p:nvCxnSpPr>
          <p:cNvPr id="12" name="Conector recto de flecha 11"/>
          <p:cNvCxnSpPr>
            <a:stCxn id="23" idx="2"/>
            <a:endCxn id="8" idx="0"/>
          </p:cNvCxnSpPr>
          <p:nvPr/>
        </p:nvCxnSpPr>
        <p:spPr>
          <a:xfrm>
            <a:off x="4531857" y="4313577"/>
            <a:ext cx="10009" cy="1148595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angular 12"/>
          <p:cNvCxnSpPr>
            <a:endCxn id="23" idx="0"/>
          </p:cNvCxnSpPr>
          <p:nvPr/>
        </p:nvCxnSpPr>
        <p:spPr>
          <a:xfrm rot="10800000" flipV="1">
            <a:off x="4531858" y="3529751"/>
            <a:ext cx="623127" cy="326626"/>
          </a:xfrm>
          <a:prstGeom prst="bentConnector2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>
            <a:stCxn id="9" idx="2"/>
            <a:endCxn id="16" idx="0"/>
          </p:cNvCxnSpPr>
          <p:nvPr/>
        </p:nvCxnSpPr>
        <p:spPr>
          <a:xfrm>
            <a:off x="6931077" y="4756657"/>
            <a:ext cx="13545" cy="705515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angular 14"/>
          <p:cNvCxnSpPr>
            <a:stCxn id="27" idx="3"/>
            <a:endCxn id="9" idx="0"/>
          </p:cNvCxnSpPr>
          <p:nvPr/>
        </p:nvCxnSpPr>
        <p:spPr>
          <a:xfrm>
            <a:off x="6419683" y="3529752"/>
            <a:ext cx="511394" cy="769705"/>
          </a:xfrm>
          <a:prstGeom prst="bentConnector2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redondeado 15"/>
          <p:cNvSpPr/>
          <p:nvPr/>
        </p:nvSpPr>
        <p:spPr>
          <a:xfrm flipH="1">
            <a:off x="5985446" y="5462172"/>
            <a:ext cx="1918353" cy="5459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Enviar acciones de las situaciones adversas</a:t>
            </a:r>
            <a:endParaRPr lang="es-PE" sz="1300" dirty="0">
              <a:solidFill>
                <a:schemeClr val="tx1"/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4635524" y="3256441"/>
            <a:ext cx="325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 smtClean="0"/>
              <a:t>Si</a:t>
            </a:r>
            <a:endParaRPr lang="es-PE" sz="16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6447446" y="3243956"/>
            <a:ext cx="4267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 smtClean="0"/>
              <a:t>No</a:t>
            </a:r>
            <a:endParaRPr lang="es-PE" sz="1600" dirty="0"/>
          </a:p>
        </p:txBody>
      </p:sp>
      <p:cxnSp>
        <p:nvCxnSpPr>
          <p:cNvPr id="20" name="Conector recto de flecha 19"/>
          <p:cNvCxnSpPr>
            <a:stCxn id="7" idx="2"/>
            <a:endCxn id="27" idx="0"/>
          </p:cNvCxnSpPr>
          <p:nvPr/>
        </p:nvCxnSpPr>
        <p:spPr>
          <a:xfrm>
            <a:off x="5741125" y="2916299"/>
            <a:ext cx="1" cy="3071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angular 20"/>
          <p:cNvCxnSpPr>
            <a:stCxn id="8" idx="1"/>
            <a:endCxn id="9" idx="3"/>
          </p:cNvCxnSpPr>
          <p:nvPr/>
        </p:nvCxnSpPr>
        <p:spPr>
          <a:xfrm flipV="1">
            <a:off x="5416476" y="4528057"/>
            <a:ext cx="555425" cy="1245140"/>
          </a:xfrm>
          <a:prstGeom prst="bentConnector3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Imagen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806" y="3486689"/>
            <a:ext cx="387116" cy="383849"/>
          </a:xfrm>
          <a:prstGeom prst="rect">
            <a:avLst/>
          </a:prstGeom>
        </p:spPr>
      </p:pic>
      <p:sp>
        <p:nvSpPr>
          <p:cNvPr id="23" name="Rectángulo redondeado 22"/>
          <p:cNvSpPr/>
          <p:nvPr/>
        </p:nvSpPr>
        <p:spPr>
          <a:xfrm flipH="1">
            <a:off x="3657249" y="3856377"/>
            <a:ext cx="1749217" cy="457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Designar Funcionario</a:t>
            </a:r>
            <a:endParaRPr lang="es-PE" sz="1300" dirty="0">
              <a:solidFill>
                <a:schemeClr val="tx1"/>
              </a:solidFill>
            </a:endParaRPr>
          </a:p>
        </p:txBody>
      </p:sp>
      <p:sp>
        <p:nvSpPr>
          <p:cNvPr id="26" name="Rectángulo redondeado 25"/>
          <p:cNvSpPr/>
          <p:nvPr/>
        </p:nvSpPr>
        <p:spPr>
          <a:xfrm>
            <a:off x="3517347" y="1309561"/>
            <a:ext cx="4545339" cy="5378289"/>
          </a:xfrm>
          <a:prstGeom prst="roundRect">
            <a:avLst/>
          </a:prstGeom>
          <a:noFill/>
          <a:ln w="19050">
            <a:solidFill>
              <a:srgbClr val="CC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7" name="Decisión 26"/>
          <p:cNvSpPr/>
          <p:nvPr/>
        </p:nvSpPr>
        <p:spPr>
          <a:xfrm>
            <a:off x="5062569" y="3223428"/>
            <a:ext cx="1357114" cy="612648"/>
          </a:xfrm>
          <a:prstGeom prst="flowChartDecision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Derivar?</a:t>
            </a:r>
            <a:endParaRPr lang="es-PE" sz="1100" dirty="0">
              <a:solidFill>
                <a:schemeClr val="tx1"/>
              </a:solidFill>
            </a:endParaRPr>
          </a:p>
        </p:txBody>
      </p:sp>
      <p:pic>
        <p:nvPicPr>
          <p:cNvPr id="29" name="Imagen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4833" y="4361536"/>
            <a:ext cx="590550" cy="609600"/>
          </a:xfrm>
          <a:prstGeom prst="rect">
            <a:avLst/>
          </a:prstGeom>
        </p:spPr>
      </p:pic>
      <p:sp>
        <p:nvSpPr>
          <p:cNvPr id="30" name="CuadroTexto 29"/>
          <p:cNvSpPr txBox="1"/>
          <p:nvPr/>
        </p:nvSpPr>
        <p:spPr>
          <a:xfrm>
            <a:off x="3544643" y="4926273"/>
            <a:ext cx="125327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Funcionario</a:t>
            </a:r>
            <a:endParaRPr lang="es-PE" sz="1600" dirty="0"/>
          </a:p>
        </p:txBody>
      </p:sp>
      <p:sp>
        <p:nvSpPr>
          <p:cNvPr id="33" name="Documento 32"/>
          <p:cNvSpPr/>
          <p:nvPr/>
        </p:nvSpPr>
        <p:spPr>
          <a:xfrm>
            <a:off x="6486479" y="1239770"/>
            <a:ext cx="1661867" cy="587661"/>
          </a:xfrm>
          <a:prstGeom prst="flowChartDocumen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chemeClr val="tx1"/>
                </a:solidFill>
              </a:rPr>
              <a:t>BANDEJA DE INFORMES</a:t>
            </a:r>
            <a:endParaRPr lang="es-PE" sz="1600" dirty="0">
              <a:solidFill>
                <a:schemeClr val="tx1"/>
              </a:solidFill>
            </a:endParaRPr>
          </a:p>
        </p:txBody>
      </p:sp>
      <p:sp>
        <p:nvSpPr>
          <p:cNvPr id="35" name="Flecha abajo 34"/>
          <p:cNvSpPr/>
          <p:nvPr/>
        </p:nvSpPr>
        <p:spPr>
          <a:xfrm>
            <a:off x="2612635" y="466062"/>
            <a:ext cx="367114" cy="550490"/>
          </a:xfrm>
          <a:prstGeom prst="downArrow">
            <a:avLst>
              <a:gd name="adj1" fmla="val 100000"/>
              <a:gd name="adj2" fmla="val 50000"/>
            </a:avLst>
          </a:prstGeom>
          <a:solidFill>
            <a:srgbClr val="2A6B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7" name="Rectángulo 36"/>
          <p:cNvSpPr/>
          <p:nvPr/>
        </p:nvSpPr>
        <p:spPr>
          <a:xfrm>
            <a:off x="2979749" y="448479"/>
            <a:ext cx="6356705" cy="38868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SEGUIMIENTO DE SITUACIONES ADVERSAS (ACCIONES) - ENTIDAD</a:t>
            </a:r>
            <a:endParaRPr lang="es-PE" dirty="0"/>
          </a:p>
        </p:txBody>
      </p:sp>
      <p:sp>
        <p:nvSpPr>
          <p:cNvPr id="17" name="Flecha a la derecha con bandas 16"/>
          <p:cNvSpPr/>
          <p:nvPr/>
        </p:nvSpPr>
        <p:spPr>
          <a:xfrm>
            <a:off x="7996133" y="5479180"/>
            <a:ext cx="476636" cy="484632"/>
          </a:xfrm>
          <a:prstGeom prst="strip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8" name="Flecha a la derecha con bandas 37"/>
          <p:cNvSpPr/>
          <p:nvPr/>
        </p:nvSpPr>
        <p:spPr>
          <a:xfrm rot="10800000">
            <a:off x="7919165" y="4262372"/>
            <a:ext cx="476636" cy="484632"/>
          </a:xfrm>
          <a:prstGeom prst="strip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39" name="Imagen 3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7381" y="222109"/>
            <a:ext cx="2191771" cy="535074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CuadroTexto 39"/>
          <p:cNvSpPr txBox="1"/>
          <p:nvPr/>
        </p:nvSpPr>
        <p:spPr>
          <a:xfrm>
            <a:off x="8270172" y="4223785"/>
            <a:ext cx="1855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/>
              <a:t>Solicitud sobre acciones adoptadas</a:t>
            </a:r>
            <a:endParaRPr lang="es-PE" sz="1400" dirty="0"/>
          </a:p>
        </p:txBody>
      </p:sp>
      <p:sp>
        <p:nvSpPr>
          <p:cNvPr id="41" name="CuadroTexto 40"/>
          <p:cNvSpPr txBox="1"/>
          <p:nvPr/>
        </p:nvSpPr>
        <p:spPr>
          <a:xfrm>
            <a:off x="8408727" y="5450442"/>
            <a:ext cx="18554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/>
              <a:t>A Jefe OCI/UO/OD</a:t>
            </a:r>
            <a:endParaRPr lang="es-PE" sz="1400" dirty="0"/>
          </a:p>
        </p:txBody>
      </p:sp>
    </p:spTree>
    <p:extLst>
      <p:ext uri="{BB962C8B-B14F-4D97-AF65-F5344CB8AC3E}">
        <p14:creationId xmlns:p14="http://schemas.microsoft.com/office/powerpoint/2010/main" val="124410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2363" y="1887748"/>
            <a:ext cx="590550" cy="609600"/>
          </a:xfrm>
          <a:prstGeom prst="rect">
            <a:avLst/>
          </a:prstGeom>
        </p:spPr>
      </p:pic>
      <p:sp>
        <p:nvSpPr>
          <p:cNvPr id="7" name="Rectángulo redondeado 6"/>
          <p:cNvSpPr/>
          <p:nvPr/>
        </p:nvSpPr>
        <p:spPr>
          <a:xfrm flipH="1">
            <a:off x="3881536" y="3326206"/>
            <a:ext cx="1618913" cy="5819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Registrar solicitud de ampliación de plazo</a:t>
            </a:r>
            <a:endParaRPr lang="es-PE" sz="1300" dirty="0">
              <a:solidFill>
                <a:schemeClr val="tx1"/>
              </a:solidFill>
            </a:endParaRPr>
          </a:p>
        </p:txBody>
      </p:sp>
      <p:sp>
        <p:nvSpPr>
          <p:cNvPr id="8" name="Rectángulo redondeado 7"/>
          <p:cNvSpPr/>
          <p:nvPr/>
        </p:nvSpPr>
        <p:spPr>
          <a:xfrm flipH="1">
            <a:off x="6148595" y="3326206"/>
            <a:ext cx="1749503" cy="5819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Enviar solicitud de ampliación de plazo</a:t>
            </a:r>
            <a:endParaRPr lang="es-PE" sz="1300" dirty="0">
              <a:solidFill>
                <a:schemeClr val="tx1"/>
              </a:solidFill>
            </a:endParaRPr>
          </a:p>
        </p:txBody>
      </p:sp>
      <p:sp>
        <p:nvSpPr>
          <p:cNvPr id="9" name="Documento 8"/>
          <p:cNvSpPr/>
          <p:nvPr/>
        </p:nvSpPr>
        <p:spPr>
          <a:xfrm>
            <a:off x="4123376" y="1341189"/>
            <a:ext cx="1454317" cy="587661"/>
          </a:xfrm>
          <a:prstGeom prst="flowChartDocumen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BANDEJA DE INFORMES</a:t>
            </a:r>
            <a:endParaRPr lang="es-PE" sz="1400" dirty="0">
              <a:solidFill>
                <a:schemeClr val="tx1"/>
              </a:solidFill>
            </a:endParaRPr>
          </a:p>
        </p:txBody>
      </p:sp>
      <p:sp>
        <p:nvSpPr>
          <p:cNvPr id="10" name="Documento 9"/>
          <p:cNvSpPr/>
          <p:nvPr/>
        </p:nvSpPr>
        <p:spPr>
          <a:xfrm>
            <a:off x="6202948" y="1322915"/>
            <a:ext cx="1741096" cy="751005"/>
          </a:xfrm>
          <a:prstGeom prst="flowChartDocumen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BANDEJA DE AMPLIACIÓN DE PLAZOS</a:t>
            </a:r>
            <a:endParaRPr lang="es-PE" sz="1400" dirty="0">
              <a:solidFill>
                <a:schemeClr val="tx1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243867" y="2494753"/>
            <a:ext cx="140423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s-ES" sz="1600" dirty="0" smtClean="0"/>
              <a:t>Titular Entidad</a:t>
            </a:r>
            <a:endParaRPr lang="es-PE" sz="1600" dirty="0"/>
          </a:p>
        </p:txBody>
      </p:sp>
      <p:cxnSp>
        <p:nvCxnSpPr>
          <p:cNvPr id="12" name="Conector recto de flecha 11"/>
          <p:cNvCxnSpPr>
            <a:stCxn id="7" idx="1"/>
            <a:endCxn id="8" idx="3"/>
          </p:cNvCxnSpPr>
          <p:nvPr/>
        </p:nvCxnSpPr>
        <p:spPr>
          <a:xfrm>
            <a:off x="5500449" y="3617188"/>
            <a:ext cx="64814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 flipH="1">
            <a:off x="6057043" y="4748541"/>
            <a:ext cx="1841059" cy="5819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Recibir respuesta sobre solicitud de ampliación de plazo</a:t>
            </a:r>
            <a:endParaRPr lang="es-PE" sz="1300" dirty="0">
              <a:solidFill>
                <a:schemeClr val="tx1"/>
              </a:solidFill>
            </a:endParaRPr>
          </a:p>
        </p:txBody>
      </p:sp>
      <p:cxnSp>
        <p:nvCxnSpPr>
          <p:cNvPr id="15" name="Conector recto 14"/>
          <p:cNvCxnSpPr/>
          <p:nvPr/>
        </p:nvCxnSpPr>
        <p:spPr>
          <a:xfrm>
            <a:off x="5811376" y="2890676"/>
            <a:ext cx="12431" cy="332235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>
            <a:stCxn id="14" idx="2"/>
            <a:endCxn id="17" idx="0"/>
          </p:cNvCxnSpPr>
          <p:nvPr/>
        </p:nvCxnSpPr>
        <p:spPr>
          <a:xfrm flipH="1">
            <a:off x="6965216" y="5330505"/>
            <a:ext cx="12356" cy="4818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ipse 16"/>
          <p:cNvSpPr/>
          <p:nvPr/>
        </p:nvSpPr>
        <p:spPr>
          <a:xfrm>
            <a:off x="6789920" y="5812399"/>
            <a:ext cx="350592" cy="311383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948" y="3943860"/>
            <a:ext cx="387116" cy="383849"/>
          </a:xfrm>
          <a:prstGeom prst="rect">
            <a:avLst/>
          </a:prstGeom>
        </p:spPr>
      </p:pic>
      <p:sp>
        <p:nvSpPr>
          <p:cNvPr id="19" name="Rectángulo redondeado 18"/>
          <p:cNvSpPr/>
          <p:nvPr/>
        </p:nvSpPr>
        <p:spPr>
          <a:xfrm>
            <a:off x="3721588" y="1016552"/>
            <a:ext cx="4459548" cy="5436388"/>
          </a:xfrm>
          <a:prstGeom prst="roundRect">
            <a:avLst/>
          </a:prstGeom>
          <a:noFill/>
          <a:ln w="19050">
            <a:solidFill>
              <a:srgbClr val="CC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0" name="CuadroTexto 19"/>
          <p:cNvSpPr txBox="1"/>
          <p:nvPr/>
        </p:nvSpPr>
        <p:spPr>
          <a:xfrm>
            <a:off x="8220609" y="3797230"/>
            <a:ext cx="1707006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s-ES" sz="1600" dirty="0" smtClean="0"/>
              <a:t>A Jefe OCI/UO/OD</a:t>
            </a:r>
            <a:endParaRPr lang="es-PE" sz="1600" dirty="0"/>
          </a:p>
        </p:txBody>
      </p:sp>
      <p:sp>
        <p:nvSpPr>
          <p:cNvPr id="21" name="Flecha a la derecha con bandas 20"/>
          <p:cNvSpPr/>
          <p:nvPr/>
        </p:nvSpPr>
        <p:spPr>
          <a:xfrm>
            <a:off x="7956852" y="3417867"/>
            <a:ext cx="535209" cy="484632"/>
          </a:xfrm>
          <a:prstGeom prst="strip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2" name="CuadroTexto 21"/>
          <p:cNvSpPr txBox="1"/>
          <p:nvPr/>
        </p:nvSpPr>
        <p:spPr>
          <a:xfrm>
            <a:off x="8220609" y="5161228"/>
            <a:ext cx="1801583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s-ES" sz="1600" dirty="0" smtClean="0"/>
              <a:t>De Jefe OCI/UO/OD</a:t>
            </a:r>
            <a:endParaRPr lang="es-PE" sz="1600" dirty="0"/>
          </a:p>
        </p:txBody>
      </p:sp>
      <p:sp>
        <p:nvSpPr>
          <p:cNvPr id="23" name="Flecha a la derecha con bandas 22"/>
          <p:cNvSpPr/>
          <p:nvPr/>
        </p:nvSpPr>
        <p:spPr>
          <a:xfrm rot="10800000">
            <a:off x="7898099" y="4797207"/>
            <a:ext cx="593963" cy="484632"/>
          </a:xfrm>
          <a:prstGeom prst="stripedRightArrow">
            <a:avLst>
              <a:gd name="adj1" fmla="val 50000"/>
              <a:gd name="adj2" fmla="val 6070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24" name="Imagen 2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7381" y="222109"/>
            <a:ext cx="2191771" cy="535074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Flecha abajo 24"/>
          <p:cNvSpPr/>
          <p:nvPr/>
        </p:nvSpPr>
        <p:spPr>
          <a:xfrm>
            <a:off x="2612635" y="466062"/>
            <a:ext cx="367114" cy="550490"/>
          </a:xfrm>
          <a:prstGeom prst="downArrow">
            <a:avLst>
              <a:gd name="adj1" fmla="val 100000"/>
              <a:gd name="adj2" fmla="val 50000"/>
            </a:avLst>
          </a:prstGeom>
          <a:solidFill>
            <a:srgbClr val="2A6B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6" name="Rectángulo 25"/>
          <p:cNvSpPr/>
          <p:nvPr/>
        </p:nvSpPr>
        <p:spPr>
          <a:xfrm>
            <a:off x="2979749" y="465899"/>
            <a:ext cx="6356705" cy="38868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AMPLIACIÓN DE PLAZOS - ENTIDAD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5254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n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800" y="486140"/>
            <a:ext cx="10887075" cy="962025"/>
          </a:xfrm>
          <a:prstGeom prst="rect">
            <a:avLst/>
          </a:prstGeom>
          <a:ln>
            <a:noFill/>
          </a:ln>
        </p:spPr>
      </p:pic>
      <p:sp>
        <p:nvSpPr>
          <p:cNvPr id="32" name="Rectángulo 31"/>
          <p:cNvSpPr/>
          <p:nvPr/>
        </p:nvSpPr>
        <p:spPr>
          <a:xfrm>
            <a:off x="3926080" y="520701"/>
            <a:ext cx="6891976" cy="9274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SEGUIMIENTO A LAS SITUACIONES ADVERSAS Y RECOMENDACIONES</a:t>
            </a:r>
          </a:p>
          <a:p>
            <a:pPr algn="ctr"/>
            <a:r>
              <a:rPr lang="es-ES" sz="4400" dirty="0" smtClean="0"/>
              <a:t>SERES</a:t>
            </a:r>
            <a:endParaRPr lang="es-PE" sz="4400" dirty="0"/>
          </a:p>
        </p:txBody>
      </p:sp>
      <p:sp>
        <p:nvSpPr>
          <p:cNvPr id="2" name="Rectángulo redondeado 1"/>
          <p:cNvSpPr/>
          <p:nvPr/>
        </p:nvSpPr>
        <p:spPr>
          <a:xfrm>
            <a:off x="3771154" y="2947916"/>
            <a:ext cx="4872251" cy="1787857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/>
              <a:t>FUNCIONALIDADES </a:t>
            </a:r>
            <a:r>
              <a:rPr lang="es-ES" sz="3200" dirty="0"/>
              <a:t>DE OCI</a:t>
            </a:r>
            <a:endParaRPr lang="es-PE" sz="3200" dirty="0"/>
          </a:p>
        </p:txBody>
      </p:sp>
    </p:spTree>
    <p:extLst>
      <p:ext uri="{BB962C8B-B14F-4D97-AF65-F5344CB8AC3E}">
        <p14:creationId xmlns:p14="http://schemas.microsoft.com/office/powerpoint/2010/main" val="141071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ángulo redondeado 81"/>
          <p:cNvSpPr/>
          <p:nvPr/>
        </p:nvSpPr>
        <p:spPr>
          <a:xfrm>
            <a:off x="234908" y="2713506"/>
            <a:ext cx="1282884" cy="44323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Viene de la Entidad</a:t>
            </a:r>
            <a:endParaRPr lang="es-PE" sz="1400" dirty="0">
              <a:solidFill>
                <a:schemeClr val="tx1"/>
              </a:solidFill>
            </a:endParaRPr>
          </a:p>
        </p:txBody>
      </p:sp>
      <p:pic>
        <p:nvPicPr>
          <p:cNvPr id="28" name="Imagen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6897" y="4811104"/>
            <a:ext cx="387116" cy="383849"/>
          </a:xfrm>
          <a:prstGeom prst="rect">
            <a:avLst/>
          </a:prstGeom>
        </p:spPr>
      </p:pic>
      <p:pic>
        <p:nvPicPr>
          <p:cNvPr id="47" name="Imagen 4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6124" y="6152213"/>
            <a:ext cx="340850" cy="337973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Imagen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5643" y="5230136"/>
            <a:ext cx="332517" cy="329158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2448" y="2727106"/>
            <a:ext cx="387116" cy="383849"/>
          </a:xfrm>
          <a:prstGeom prst="rect">
            <a:avLst/>
          </a:prstGeom>
          <a:ln>
            <a:noFill/>
          </a:ln>
        </p:spPr>
      </p:pic>
      <p:sp>
        <p:nvSpPr>
          <p:cNvPr id="7" name="Rectángulo redondeado 6"/>
          <p:cNvSpPr/>
          <p:nvPr/>
        </p:nvSpPr>
        <p:spPr>
          <a:xfrm flipH="1">
            <a:off x="3246962" y="2175518"/>
            <a:ext cx="1391468" cy="6096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Derivar acciones comunicadas por la Entidad </a:t>
            </a:r>
            <a:endParaRPr lang="es-PE" sz="1300" dirty="0">
              <a:solidFill>
                <a:schemeClr val="tx1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2235585" y="1799297"/>
            <a:ext cx="1541897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s-ES" sz="1600" dirty="0" smtClean="0"/>
              <a:t>Jefe OCI/UO/OD</a:t>
            </a:r>
            <a:endParaRPr lang="es-PE" sz="1600" dirty="0"/>
          </a:p>
        </p:txBody>
      </p:sp>
      <p:sp>
        <p:nvSpPr>
          <p:cNvPr id="9" name="Rectángulo redondeado 8"/>
          <p:cNvSpPr/>
          <p:nvPr/>
        </p:nvSpPr>
        <p:spPr>
          <a:xfrm flipH="1">
            <a:off x="1092095" y="3330673"/>
            <a:ext cx="2225714" cy="6096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Evaluar el estado de las Situaciones Adversas</a:t>
            </a:r>
            <a:endParaRPr lang="es-PE" sz="1300" dirty="0">
              <a:solidFill>
                <a:schemeClr val="tx1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8057" y="1350840"/>
            <a:ext cx="485775" cy="438150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81000" y="1189060"/>
            <a:ext cx="11372850" cy="5496554"/>
          </a:xfrm>
          <a:prstGeom prst="roundRect">
            <a:avLst/>
          </a:prstGeom>
          <a:noFill/>
          <a:ln w="19050">
            <a:solidFill>
              <a:srgbClr val="CC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" name="Documento 11"/>
          <p:cNvSpPr/>
          <p:nvPr/>
        </p:nvSpPr>
        <p:spPr>
          <a:xfrm>
            <a:off x="1170984" y="895228"/>
            <a:ext cx="1661867" cy="587661"/>
          </a:xfrm>
          <a:prstGeom prst="flowChartDocumen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chemeClr val="tx1"/>
                </a:solidFill>
              </a:rPr>
              <a:t>BANDEJA DE INFORMES</a:t>
            </a:r>
            <a:endParaRPr lang="es-PE" sz="1600" dirty="0">
              <a:solidFill>
                <a:schemeClr val="tx1"/>
              </a:solidFill>
            </a:endParaRPr>
          </a:p>
        </p:txBody>
      </p:sp>
      <p:sp>
        <p:nvSpPr>
          <p:cNvPr id="13" name="Rectángulo redondeado 12"/>
          <p:cNvSpPr/>
          <p:nvPr/>
        </p:nvSpPr>
        <p:spPr>
          <a:xfrm flipH="1">
            <a:off x="1415120" y="2176200"/>
            <a:ext cx="1579664" cy="6096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Recibir comunicaciones sobre las acciones</a:t>
            </a:r>
            <a:endParaRPr lang="es-PE" sz="1300" dirty="0">
              <a:solidFill>
                <a:schemeClr val="tx1"/>
              </a:solidFill>
            </a:endParaRPr>
          </a:p>
        </p:txBody>
      </p:sp>
      <p:cxnSp>
        <p:nvCxnSpPr>
          <p:cNvPr id="14" name="Conector recto de flecha 13"/>
          <p:cNvCxnSpPr>
            <a:stCxn id="13" idx="1"/>
            <a:endCxn id="7" idx="3"/>
          </p:cNvCxnSpPr>
          <p:nvPr/>
        </p:nvCxnSpPr>
        <p:spPr>
          <a:xfrm flipV="1">
            <a:off x="2994784" y="2480318"/>
            <a:ext cx="252178" cy="6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>
            <a:stCxn id="13" idx="2"/>
            <a:endCxn id="9" idx="0"/>
          </p:cNvCxnSpPr>
          <p:nvPr/>
        </p:nvCxnSpPr>
        <p:spPr>
          <a:xfrm>
            <a:off x="2204952" y="2785800"/>
            <a:ext cx="0" cy="54487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mbo 21"/>
          <p:cNvSpPr/>
          <p:nvPr/>
        </p:nvSpPr>
        <p:spPr>
          <a:xfrm>
            <a:off x="1651570" y="4234431"/>
            <a:ext cx="1105611" cy="641139"/>
          </a:xfrm>
          <a:prstGeom prst="diamond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Observado?</a:t>
            </a:r>
            <a:endParaRPr lang="es-PE" sz="1100" dirty="0">
              <a:solidFill>
                <a:schemeClr val="tx1"/>
              </a:solidFill>
            </a:endParaRPr>
          </a:p>
        </p:txBody>
      </p:sp>
      <p:cxnSp>
        <p:nvCxnSpPr>
          <p:cNvPr id="23" name="Conector recto de flecha 22"/>
          <p:cNvCxnSpPr>
            <a:stCxn id="9" idx="2"/>
            <a:endCxn id="22" idx="0"/>
          </p:cNvCxnSpPr>
          <p:nvPr/>
        </p:nvCxnSpPr>
        <p:spPr>
          <a:xfrm flipH="1">
            <a:off x="2204376" y="3940273"/>
            <a:ext cx="576" cy="2941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ángulo redondeado 23"/>
          <p:cNvSpPr/>
          <p:nvPr/>
        </p:nvSpPr>
        <p:spPr>
          <a:xfrm flipH="1">
            <a:off x="3295820" y="4301143"/>
            <a:ext cx="1460286" cy="51062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Observar y enviar al Especialista</a:t>
            </a:r>
            <a:endParaRPr lang="es-PE" sz="1300" dirty="0">
              <a:solidFill>
                <a:schemeClr val="tx1"/>
              </a:solidFill>
            </a:endParaRPr>
          </a:p>
        </p:txBody>
      </p:sp>
      <p:cxnSp>
        <p:nvCxnSpPr>
          <p:cNvPr id="25" name="Conector recto de flecha 24"/>
          <p:cNvCxnSpPr>
            <a:stCxn id="22" idx="3"/>
            <a:endCxn id="24" idx="3"/>
          </p:cNvCxnSpPr>
          <p:nvPr/>
        </p:nvCxnSpPr>
        <p:spPr>
          <a:xfrm>
            <a:off x="2757181" y="4555001"/>
            <a:ext cx="538639" cy="14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ángulo redondeado 28"/>
          <p:cNvSpPr/>
          <p:nvPr/>
        </p:nvSpPr>
        <p:spPr>
          <a:xfrm flipH="1">
            <a:off x="1393212" y="5394769"/>
            <a:ext cx="1637733" cy="39725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Aprobar</a:t>
            </a:r>
            <a:endParaRPr lang="es-PE" sz="1300" dirty="0">
              <a:solidFill>
                <a:schemeClr val="tx1"/>
              </a:solidFill>
            </a:endParaRPr>
          </a:p>
        </p:txBody>
      </p:sp>
      <p:cxnSp>
        <p:nvCxnSpPr>
          <p:cNvPr id="30" name="Conector recto de flecha 29"/>
          <p:cNvCxnSpPr>
            <a:stCxn id="22" idx="2"/>
            <a:endCxn id="29" idx="0"/>
          </p:cNvCxnSpPr>
          <p:nvPr/>
        </p:nvCxnSpPr>
        <p:spPr>
          <a:xfrm>
            <a:off x="2204376" y="4875570"/>
            <a:ext cx="7702" cy="519199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>
            <a:stCxn id="29" idx="2"/>
          </p:cNvCxnSpPr>
          <p:nvPr/>
        </p:nvCxnSpPr>
        <p:spPr>
          <a:xfrm>
            <a:off x="2212078" y="5792028"/>
            <a:ext cx="0" cy="2704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uadroTexto 31"/>
          <p:cNvSpPr txBox="1"/>
          <p:nvPr/>
        </p:nvSpPr>
        <p:spPr>
          <a:xfrm>
            <a:off x="2712864" y="4230699"/>
            <a:ext cx="293670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s-ES" sz="1200" dirty="0" smtClean="0"/>
              <a:t>SI</a:t>
            </a:r>
            <a:endParaRPr lang="es-PE" sz="1200" dirty="0"/>
          </a:p>
        </p:txBody>
      </p:sp>
      <p:sp>
        <p:nvSpPr>
          <p:cNvPr id="33" name="CuadroTexto 32"/>
          <p:cNvSpPr txBox="1"/>
          <p:nvPr/>
        </p:nvSpPr>
        <p:spPr>
          <a:xfrm>
            <a:off x="1863494" y="4842061"/>
            <a:ext cx="38664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s-ES" sz="1200" dirty="0" smtClean="0"/>
              <a:t>NO</a:t>
            </a:r>
            <a:endParaRPr lang="es-PE" sz="1200" dirty="0"/>
          </a:p>
        </p:txBody>
      </p:sp>
      <p:sp>
        <p:nvSpPr>
          <p:cNvPr id="35" name="Rectángulo redondeado 34"/>
          <p:cNvSpPr/>
          <p:nvPr/>
        </p:nvSpPr>
        <p:spPr>
          <a:xfrm flipH="1">
            <a:off x="7570308" y="3829896"/>
            <a:ext cx="1830183" cy="64541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>
                <a:solidFill>
                  <a:schemeClr val="tx1"/>
                </a:solidFill>
              </a:rPr>
              <a:t>Registro de acciones adoptadas por medios oficiales</a:t>
            </a:r>
            <a:endParaRPr lang="es-PE" sz="1300" dirty="0">
              <a:solidFill>
                <a:schemeClr val="tx1"/>
              </a:solidFill>
            </a:endParaRPr>
          </a:p>
        </p:txBody>
      </p:sp>
      <p:sp>
        <p:nvSpPr>
          <p:cNvPr id="37" name="Rectángulo redondeado 36"/>
          <p:cNvSpPr/>
          <p:nvPr/>
        </p:nvSpPr>
        <p:spPr>
          <a:xfrm flipH="1">
            <a:off x="5240446" y="3656868"/>
            <a:ext cx="1693431" cy="6096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>
                <a:solidFill>
                  <a:schemeClr val="tx1"/>
                </a:solidFill>
              </a:rPr>
              <a:t>Determinar el e</a:t>
            </a:r>
            <a:r>
              <a:rPr lang="es-ES" sz="1300" dirty="0" smtClean="0">
                <a:solidFill>
                  <a:schemeClr val="tx1"/>
                </a:solidFill>
              </a:rPr>
              <a:t>stado </a:t>
            </a:r>
            <a:r>
              <a:rPr lang="es-ES" sz="1300" dirty="0">
                <a:solidFill>
                  <a:schemeClr val="tx1"/>
                </a:solidFill>
              </a:rPr>
              <a:t>de las Situaciones Adversas </a:t>
            </a:r>
            <a:endParaRPr lang="es-PE" sz="1300" dirty="0">
              <a:solidFill>
                <a:schemeClr val="tx1"/>
              </a:solidFill>
            </a:endParaRPr>
          </a:p>
        </p:txBody>
      </p:sp>
      <p:cxnSp>
        <p:nvCxnSpPr>
          <p:cNvPr id="40" name="Conector angular 39"/>
          <p:cNvCxnSpPr>
            <a:stCxn id="2" idx="1"/>
            <a:endCxn id="37" idx="0"/>
          </p:cNvCxnSpPr>
          <p:nvPr/>
        </p:nvCxnSpPr>
        <p:spPr>
          <a:xfrm rot="10800000" flipV="1">
            <a:off x="6087162" y="3347166"/>
            <a:ext cx="403751" cy="309701"/>
          </a:xfrm>
          <a:prstGeom prst="bentConnector2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angular 42"/>
          <p:cNvCxnSpPr>
            <a:stCxn id="2" idx="3"/>
            <a:endCxn id="35" idx="0"/>
          </p:cNvCxnSpPr>
          <p:nvPr/>
        </p:nvCxnSpPr>
        <p:spPr>
          <a:xfrm>
            <a:off x="7976869" y="3347167"/>
            <a:ext cx="508530" cy="482729"/>
          </a:xfrm>
          <a:prstGeom prst="bentConnector2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ángulo redondeado 44"/>
          <p:cNvSpPr/>
          <p:nvPr/>
        </p:nvSpPr>
        <p:spPr>
          <a:xfrm flipH="1">
            <a:off x="5197221" y="5682523"/>
            <a:ext cx="1779883" cy="6096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Enviar determinación de estado al Jefe OCI</a:t>
            </a:r>
            <a:endParaRPr lang="es-PE" sz="1300" dirty="0">
              <a:solidFill>
                <a:schemeClr val="tx1"/>
              </a:solidFill>
            </a:endParaRPr>
          </a:p>
        </p:txBody>
      </p:sp>
      <p:pic>
        <p:nvPicPr>
          <p:cNvPr id="53" name="Imagen 5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6569" y="1361989"/>
            <a:ext cx="485775" cy="43815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CuadroTexto 53"/>
          <p:cNvSpPr txBox="1"/>
          <p:nvPr/>
        </p:nvSpPr>
        <p:spPr>
          <a:xfrm>
            <a:off x="6071172" y="1808913"/>
            <a:ext cx="2271606" cy="338554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>
            <a:defPPr>
              <a:defRPr lang="es-PE"/>
            </a:defPPr>
            <a:lvl1pPr>
              <a:defRPr sz="1600"/>
            </a:lvl1pPr>
          </a:lstStyle>
          <a:p>
            <a:pPr algn="ctr"/>
            <a:r>
              <a:rPr lang="es-ES" dirty="0"/>
              <a:t>Especialista </a:t>
            </a:r>
            <a:r>
              <a:rPr lang="es-ES" dirty="0" smtClean="0"/>
              <a:t>OCI/UO/OD</a:t>
            </a:r>
            <a:endParaRPr lang="es-PE" dirty="0"/>
          </a:p>
        </p:txBody>
      </p:sp>
      <p:sp>
        <p:nvSpPr>
          <p:cNvPr id="57" name="Rectángulo redondeado 56"/>
          <p:cNvSpPr/>
          <p:nvPr/>
        </p:nvSpPr>
        <p:spPr>
          <a:xfrm flipH="1">
            <a:off x="6272796" y="2179434"/>
            <a:ext cx="1903856" cy="6096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Recibir comunicaciones sobre las acciones</a:t>
            </a:r>
            <a:endParaRPr lang="es-PE" sz="1300" dirty="0">
              <a:solidFill>
                <a:schemeClr val="tx1"/>
              </a:solidFill>
            </a:endParaRPr>
          </a:p>
        </p:txBody>
      </p:sp>
      <p:sp>
        <p:nvSpPr>
          <p:cNvPr id="59" name="Rectángulo redondeado 58"/>
          <p:cNvSpPr/>
          <p:nvPr/>
        </p:nvSpPr>
        <p:spPr>
          <a:xfrm flipH="1">
            <a:off x="7544908" y="4716453"/>
            <a:ext cx="1884618" cy="6096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Determinar el estado </a:t>
            </a:r>
            <a:r>
              <a:rPr lang="es-ES" sz="1300" dirty="0">
                <a:solidFill>
                  <a:schemeClr val="tx1"/>
                </a:solidFill>
              </a:rPr>
              <a:t>de acciones adoptadas por medios oficiales</a:t>
            </a:r>
            <a:endParaRPr lang="es-PE" sz="1300" dirty="0">
              <a:solidFill>
                <a:schemeClr val="tx1"/>
              </a:solidFill>
            </a:endParaRPr>
          </a:p>
        </p:txBody>
      </p:sp>
      <p:cxnSp>
        <p:nvCxnSpPr>
          <p:cNvPr id="61" name="Conector angular 60"/>
          <p:cNvCxnSpPr>
            <a:stCxn id="37" idx="2"/>
            <a:endCxn id="99" idx="0"/>
          </p:cNvCxnSpPr>
          <p:nvPr/>
        </p:nvCxnSpPr>
        <p:spPr>
          <a:xfrm rot="5400000">
            <a:off x="5865818" y="4487521"/>
            <a:ext cx="442396" cy="29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lecha a la derecha con bandas 14"/>
          <p:cNvSpPr/>
          <p:nvPr/>
        </p:nvSpPr>
        <p:spPr>
          <a:xfrm>
            <a:off x="886864" y="2246011"/>
            <a:ext cx="492129" cy="484632"/>
          </a:xfrm>
          <a:prstGeom prst="strip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9" name="Rectángulo redondeado 98"/>
          <p:cNvSpPr/>
          <p:nvPr/>
        </p:nvSpPr>
        <p:spPr>
          <a:xfrm flipH="1">
            <a:off x="5254836" y="4708864"/>
            <a:ext cx="1664071" cy="59172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tx1"/>
                </a:solidFill>
              </a:rPr>
              <a:t>Elaborar y Firmar HI</a:t>
            </a:r>
            <a:br>
              <a:rPr lang="es-ES" sz="1200" dirty="0">
                <a:solidFill>
                  <a:schemeClr val="tx1"/>
                </a:solidFill>
              </a:rPr>
            </a:br>
            <a:r>
              <a:rPr lang="es-ES" sz="1200" dirty="0">
                <a:solidFill>
                  <a:schemeClr val="tx1"/>
                </a:solidFill>
              </a:rPr>
              <a:t>(Opcionalmente)</a:t>
            </a:r>
            <a:endParaRPr lang="es-PE" sz="1200" dirty="0">
              <a:solidFill>
                <a:schemeClr val="tx1"/>
              </a:solidFill>
            </a:endParaRPr>
          </a:p>
        </p:txBody>
      </p:sp>
      <p:cxnSp>
        <p:nvCxnSpPr>
          <p:cNvPr id="133" name="Conector angular 132"/>
          <p:cNvCxnSpPr>
            <a:stCxn id="57" idx="1"/>
            <a:endCxn id="139" idx="0"/>
          </p:cNvCxnSpPr>
          <p:nvPr/>
        </p:nvCxnSpPr>
        <p:spPr>
          <a:xfrm>
            <a:off x="8176652" y="2484234"/>
            <a:ext cx="2376660" cy="495159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Documento 138"/>
          <p:cNvSpPr/>
          <p:nvPr/>
        </p:nvSpPr>
        <p:spPr>
          <a:xfrm>
            <a:off x="9692540" y="2979393"/>
            <a:ext cx="1721543" cy="677475"/>
          </a:xfrm>
          <a:prstGeom prst="flowChartDocumen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BANDEJA DE INFORMES CON ACCIONES POR VENCER</a:t>
            </a:r>
            <a:endParaRPr lang="es-PE" sz="1200" dirty="0">
              <a:solidFill>
                <a:schemeClr val="tx1"/>
              </a:solidFill>
            </a:endParaRPr>
          </a:p>
        </p:txBody>
      </p:sp>
      <p:cxnSp>
        <p:nvCxnSpPr>
          <p:cNvPr id="153" name="Conector angular 152"/>
          <p:cNvCxnSpPr>
            <a:stCxn id="99" idx="2"/>
            <a:endCxn id="45" idx="0"/>
          </p:cNvCxnSpPr>
          <p:nvPr/>
        </p:nvCxnSpPr>
        <p:spPr>
          <a:xfrm rot="16200000" flipH="1">
            <a:off x="5896049" y="5491409"/>
            <a:ext cx="381935" cy="291"/>
          </a:xfrm>
          <a:prstGeom prst="bentConnector3">
            <a:avLst>
              <a:gd name="adj1" fmla="val 50000"/>
            </a:avLst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ector angular 161"/>
          <p:cNvCxnSpPr>
            <a:stCxn id="35" idx="2"/>
            <a:endCxn id="59" idx="0"/>
          </p:cNvCxnSpPr>
          <p:nvPr/>
        </p:nvCxnSpPr>
        <p:spPr>
          <a:xfrm rot="16200000" flipH="1">
            <a:off x="8365739" y="4594975"/>
            <a:ext cx="241138" cy="1818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ector angular 163"/>
          <p:cNvCxnSpPr>
            <a:stCxn id="59" idx="2"/>
            <a:endCxn id="45" idx="1"/>
          </p:cNvCxnSpPr>
          <p:nvPr/>
        </p:nvCxnSpPr>
        <p:spPr>
          <a:xfrm rot="5400000">
            <a:off x="7401526" y="4901632"/>
            <a:ext cx="661270" cy="1510113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Documento 171"/>
          <p:cNvSpPr/>
          <p:nvPr/>
        </p:nvSpPr>
        <p:spPr>
          <a:xfrm>
            <a:off x="9721737" y="4491462"/>
            <a:ext cx="1685302" cy="703491"/>
          </a:xfrm>
          <a:prstGeom prst="flowChartDocumen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BANDEJA SITUACIONES ADVERSAS NO CORREGIDAS</a:t>
            </a:r>
            <a:endParaRPr lang="es-PE" sz="1200" dirty="0">
              <a:solidFill>
                <a:schemeClr val="tx1"/>
              </a:solidFill>
            </a:endParaRPr>
          </a:p>
        </p:txBody>
      </p:sp>
      <p:cxnSp>
        <p:nvCxnSpPr>
          <p:cNvPr id="182" name="Conector angular 181"/>
          <p:cNvCxnSpPr>
            <a:stCxn id="45" idx="2"/>
            <a:endCxn id="9" idx="3"/>
          </p:cNvCxnSpPr>
          <p:nvPr/>
        </p:nvCxnSpPr>
        <p:spPr>
          <a:xfrm rot="5400000" flipH="1">
            <a:off x="2261304" y="2466265"/>
            <a:ext cx="2656650" cy="4995067"/>
          </a:xfrm>
          <a:prstGeom prst="bentConnector4">
            <a:avLst>
              <a:gd name="adj1" fmla="val -8605"/>
              <a:gd name="adj2" fmla="val 104577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uadroTexto 33"/>
          <p:cNvSpPr txBox="1"/>
          <p:nvPr/>
        </p:nvSpPr>
        <p:spPr>
          <a:xfrm>
            <a:off x="9819054" y="1901185"/>
            <a:ext cx="1837478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SA Con  acciones, Sin acciones o No corregidas a 10 días de vencer el plazo</a:t>
            </a:r>
            <a:endParaRPr lang="es-PE" sz="1200" dirty="0"/>
          </a:p>
        </p:txBody>
      </p:sp>
      <p:cxnSp>
        <p:nvCxnSpPr>
          <p:cNvPr id="243" name="Conector recto de flecha 242"/>
          <p:cNvCxnSpPr>
            <a:stCxn id="7" idx="1"/>
            <a:endCxn id="57" idx="3"/>
          </p:cNvCxnSpPr>
          <p:nvPr/>
        </p:nvCxnSpPr>
        <p:spPr>
          <a:xfrm>
            <a:off x="4638430" y="2480318"/>
            <a:ext cx="1634366" cy="39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ector angular 254"/>
          <p:cNvCxnSpPr>
            <a:stCxn id="24" idx="1"/>
            <a:endCxn id="2" idx="0"/>
          </p:cNvCxnSpPr>
          <p:nvPr/>
        </p:nvCxnSpPr>
        <p:spPr>
          <a:xfrm flipV="1">
            <a:off x="4756106" y="3221585"/>
            <a:ext cx="2477785" cy="1334869"/>
          </a:xfrm>
          <a:prstGeom prst="bentConnector4">
            <a:avLst>
              <a:gd name="adj1" fmla="val 14076"/>
              <a:gd name="adj2" fmla="val 117125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2" name="Flecha abajo 291"/>
          <p:cNvSpPr/>
          <p:nvPr/>
        </p:nvSpPr>
        <p:spPr>
          <a:xfrm>
            <a:off x="2696792" y="208189"/>
            <a:ext cx="367114" cy="550490"/>
          </a:xfrm>
          <a:prstGeom prst="downArrow">
            <a:avLst>
              <a:gd name="adj1" fmla="val 100000"/>
              <a:gd name="adj2" fmla="val 50000"/>
            </a:avLst>
          </a:prstGeom>
          <a:solidFill>
            <a:srgbClr val="2A6B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93" name="Rectángulo 292"/>
          <p:cNvSpPr/>
          <p:nvPr/>
        </p:nvSpPr>
        <p:spPr>
          <a:xfrm>
            <a:off x="3063906" y="208026"/>
            <a:ext cx="6356705" cy="38868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SEGUIMIENTO DE SITUACIONES ADVERSAS (ACCIONES</a:t>
            </a:r>
            <a:r>
              <a:rPr lang="es-ES" dirty="0" smtClean="0"/>
              <a:t>)</a:t>
            </a:r>
            <a:endParaRPr lang="es-PE" dirty="0"/>
          </a:p>
        </p:txBody>
      </p:sp>
      <p:pic>
        <p:nvPicPr>
          <p:cNvPr id="295" name="Imagen 29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7381" y="222109"/>
            <a:ext cx="2191771" cy="535074"/>
          </a:xfrm>
          <a:prstGeom prst="rect">
            <a:avLst/>
          </a:prstGeom>
          <a:noFill/>
          <a:ln>
            <a:noFill/>
          </a:ln>
        </p:spPr>
      </p:pic>
      <p:sp>
        <p:nvSpPr>
          <p:cNvPr id="321" name="Elipse 320"/>
          <p:cNvSpPr/>
          <p:nvPr/>
        </p:nvSpPr>
        <p:spPr>
          <a:xfrm>
            <a:off x="2029079" y="6066717"/>
            <a:ext cx="350592" cy="311383"/>
          </a:xfrm>
          <a:prstGeom prst="ellipse">
            <a:avLst/>
          </a:prstGeom>
          <a:solidFill>
            <a:srgbClr val="FF3333"/>
          </a:solidFill>
          <a:ln w="571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490912" y="3221585"/>
            <a:ext cx="1485957" cy="2511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SA Sin acciones</a:t>
            </a:r>
            <a:endParaRPr lang="es-PE" sz="1100" dirty="0">
              <a:solidFill>
                <a:schemeClr val="tx1"/>
              </a:solidFill>
            </a:endParaRPr>
          </a:p>
        </p:txBody>
      </p:sp>
      <p:cxnSp>
        <p:nvCxnSpPr>
          <p:cNvPr id="39" name="Conector angular 38"/>
          <p:cNvCxnSpPr>
            <a:stCxn id="57" idx="1"/>
            <a:endCxn id="172" idx="1"/>
          </p:cNvCxnSpPr>
          <p:nvPr/>
        </p:nvCxnSpPr>
        <p:spPr>
          <a:xfrm>
            <a:off x="8176652" y="2484234"/>
            <a:ext cx="1545085" cy="2358974"/>
          </a:xfrm>
          <a:prstGeom prst="bentConnector3">
            <a:avLst>
              <a:gd name="adj1" fmla="val 87982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CuadroTexto 224"/>
          <p:cNvSpPr txBox="1"/>
          <p:nvPr/>
        </p:nvSpPr>
        <p:spPr>
          <a:xfrm>
            <a:off x="9499145" y="3785970"/>
            <a:ext cx="1681394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Situaciones adversas No Corregidas</a:t>
            </a:r>
            <a:endParaRPr lang="es-PE" sz="1200" dirty="0"/>
          </a:p>
        </p:txBody>
      </p:sp>
      <p:cxnSp>
        <p:nvCxnSpPr>
          <p:cNvPr id="49" name="Conector recto de flecha 48"/>
          <p:cNvCxnSpPr>
            <a:stCxn id="57" idx="2"/>
            <a:endCxn id="2" idx="0"/>
          </p:cNvCxnSpPr>
          <p:nvPr/>
        </p:nvCxnSpPr>
        <p:spPr>
          <a:xfrm>
            <a:off x="7224724" y="2789034"/>
            <a:ext cx="9167" cy="4325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2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8824" y="5911304"/>
            <a:ext cx="387116" cy="38384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401390" y="1568838"/>
            <a:ext cx="1541897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s-ES" sz="1600" dirty="0" smtClean="0"/>
              <a:t>Jefe OCI/UO/OD</a:t>
            </a:r>
            <a:endParaRPr lang="es-PE" sz="160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1632" y="1045639"/>
            <a:ext cx="485775" cy="438150"/>
          </a:xfrm>
          <a:prstGeom prst="rect">
            <a:avLst/>
          </a:prstGeom>
        </p:spPr>
      </p:pic>
      <p:sp>
        <p:nvSpPr>
          <p:cNvPr id="9" name="Decisión 8"/>
          <p:cNvSpPr/>
          <p:nvPr/>
        </p:nvSpPr>
        <p:spPr>
          <a:xfrm>
            <a:off x="2312491" y="3898203"/>
            <a:ext cx="1784800" cy="612648"/>
          </a:xfrm>
          <a:prstGeom prst="flowChartDecision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Observado?</a:t>
            </a:r>
            <a:endParaRPr lang="es-PE" sz="1100" dirty="0">
              <a:solidFill>
                <a:schemeClr val="tx1"/>
              </a:solidFill>
            </a:endParaRPr>
          </a:p>
        </p:txBody>
      </p:sp>
      <p:sp>
        <p:nvSpPr>
          <p:cNvPr id="10" name="Rectángulo redondeado 9"/>
          <p:cNvSpPr/>
          <p:nvPr/>
        </p:nvSpPr>
        <p:spPr>
          <a:xfrm flipH="1">
            <a:off x="2287537" y="2916410"/>
            <a:ext cx="1841059" cy="5819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Revisar solicitud de ampliación de plazos</a:t>
            </a:r>
            <a:endParaRPr lang="es-PE" sz="1300" dirty="0">
              <a:solidFill>
                <a:schemeClr val="tx1"/>
              </a:solidFill>
            </a:endParaRPr>
          </a:p>
        </p:txBody>
      </p:sp>
      <p:cxnSp>
        <p:nvCxnSpPr>
          <p:cNvPr id="11" name="Conector angular 10"/>
          <p:cNvCxnSpPr>
            <a:stCxn id="10" idx="2"/>
            <a:endCxn id="9" idx="0"/>
          </p:cNvCxnSpPr>
          <p:nvPr/>
        </p:nvCxnSpPr>
        <p:spPr>
          <a:xfrm rot="5400000">
            <a:off x="3006565" y="3696701"/>
            <a:ext cx="399829" cy="317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1483" y="4468609"/>
            <a:ext cx="387116" cy="383849"/>
          </a:xfrm>
          <a:prstGeom prst="rect">
            <a:avLst/>
          </a:prstGeom>
        </p:spPr>
      </p:pic>
      <p:cxnSp>
        <p:nvCxnSpPr>
          <p:cNvPr id="13" name="Conector recto de flecha 12"/>
          <p:cNvCxnSpPr>
            <a:stCxn id="9" idx="3"/>
            <a:endCxn id="15" idx="3"/>
          </p:cNvCxnSpPr>
          <p:nvPr/>
        </p:nvCxnSpPr>
        <p:spPr>
          <a:xfrm flipV="1">
            <a:off x="4097291" y="4199091"/>
            <a:ext cx="582599" cy="54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n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8192" y="4880198"/>
            <a:ext cx="332517" cy="329158"/>
          </a:xfrm>
          <a:prstGeom prst="rect">
            <a:avLst/>
          </a:prstGeom>
        </p:spPr>
      </p:pic>
      <p:sp>
        <p:nvSpPr>
          <p:cNvPr id="15" name="Rectángulo redondeado 14"/>
          <p:cNvSpPr/>
          <p:nvPr/>
        </p:nvSpPr>
        <p:spPr>
          <a:xfrm flipH="1">
            <a:off x="4679890" y="3952074"/>
            <a:ext cx="1637733" cy="49403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Observar y enviar al Especialista</a:t>
            </a:r>
            <a:endParaRPr lang="es-PE" sz="1300" dirty="0">
              <a:solidFill>
                <a:schemeClr val="tx1"/>
              </a:solidFill>
            </a:endParaRPr>
          </a:p>
        </p:txBody>
      </p:sp>
      <p:sp>
        <p:nvSpPr>
          <p:cNvPr id="16" name="Rectángulo redondeado 15"/>
          <p:cNvSpPr/>
          <p:nvPr/>
        </p:nvSpPr>
        <p:spPr>
          <a:xfrm flipH="1">
            <a:off x="2721047" y="4845048"/>
            <a:ext cx="964560" cy="38740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Firmar PO</a:t>
            </a:r>
            <a:endParaRPr lang="es-PE" sz="1300" dirty="0">
              <a:solidFill>
                <a:schemeClr val="tx1"/>
              </a:solidFill>
            </a:endParaRPr>
          </a:p>
        </p:txBody>
      </p:sp>
      <p:sp>
        <p:nvSpPr>
          <p:cNvPr id="18" name="Rectángulo redondeado 17"/>
          <p:cNvSpPr/>
          <p:nvPr/>
        </p:nvSpPr>
        <p:spPr>
          <a:xfrm flipH="1">
            <a:off x="2459524" y="5601797"/>
            <a:ext cx="1487605" cy="30950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Enviar a Titular</a:t>
            </a:r>
            <a:endParaRPr lang="es-PE" sz="1300" dirty="0">
              <a:solidFill>
                <a:schemeClr val="tx1"/>
              </a:solidFill>
            </a:endParaRPr>
          </a:p>
        </p:txBody>
      </p:sp>
      <p:sp>
        <p:nvSpPr>
          <p:cNvPr id="19" name="Rectángulo redondeado 18"/>
          <p:cNvSpPr/>
          <p:nvPr/>
        </p:nvSpPr>
        <p:spPr>
          <a:xfrm flipH="1">
            <a:off x="2282798" y="1938076"/>
            <a:ext cx="1841059" cy="5819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Recibir solicitudes de Ampliación de Plazos</a:t>
            </a:r>
            <a:endParaRPr lang="es-PE" sz="1300" dirty="0">
              <a:solidFill>
                <a:schemeClr val="tx1"/>
              </a:solidFill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4320" y="2515426"/>
            <a:ext cx="387116" cy="383849"/>
          </a:xfrm>
          <a:prstGeom prst="rect">
            <a:avLst/>
          </a:prstGeom>
          <a:ln>
            <a:noFill/>
          </a:ln>
        </p:spPr>
      </p:pic>
      <p:sp>
        <p:nvSpPr>
          <p:cNvPr id="21" name="Rectángulo redondeado 20"/>
          <p:cNvSpPr/>
          <p:nvPr/>
        </p:nvSpPr>
        <p:spPr>
          <a:xfrm flipH="1">
            <a:off x="4605802" y="1938076"/>
            <a:ext cx="1743043" cy="5819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Asignar solicitud de ampliación de plazos</a:t>
            </a:r>
            <a:endParaRPr lang="es-PE" sz="1300" dirty="0">
              <a:solidFill>
                <a:schemeClr val="tx1"/>
              </a:solidFill>
            </a:endParaRPr>
          </a:p>
        </p:txBody>
      </p:sp>
      <p:cxnSp>
        <p:nvCxnSpPr>
          <p:cNvPr id="22" name="Conector recto de flecha 21"/>
          <p:cNvCxnSpPr>
            <a:stCxn id="19" idx="1"/>
            <a:endCxn id="21" idx="3"/>
          </p:cNvCxnSpPr>
          <p:nvPr/>
        </p:nvCxnSpPr>
        <p:spPr>
          <a:xfrm>
            <a:off x="4123857" y="2229058"/>
            <a:ext cx="48194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>
            <a:stCxn id="19" idx="2"/>
            <a:endCxn id="10" idx="0"/>
          </p:cNvCxnSpPr>
          <p:nvPr/>
        </p:nvCxnSpPr>
        <p:spPr>
          <a:xfrm>
            <a:off x="3203327" y="2520040"/>
            <a:ext cx="4739" cy="3963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/>
          <p:cNvCxnSpPr>
            <a:stCxn id="9" idx="2"/>
            <a:endCxn id="16" idx="0"/>
          </p:cNvCxnSpPr>
          <p:nvPr/>
        </p:nvCxnSpPr>
        <p:spPr>
          <a:xfrm flipH="1">
            <a:off x="3203327" y="4510851"/>
            <a:ext cx="1564" cy="3341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>
            <a:stCxn id="16" idx="2"/>
            <a:endCxn id="18" idx="0"/>
          </p:cNvCxnSpPr>
          <p:nvPr/>
        </p:nvCxnSpPr>
        <p:spPr>
          <a:xfrm flipH="1">
            <a:off x="3203326" y="5232450"/>
            <a:ext cx="1" cy="3693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angular 28"/>
          <p:cNvCxnSpPr>
            <a:stCxn id="18" idx="2"/>
          </p:cNvCxnSpPr>
          <p:nvPr/>
        </p:nvCxnSpPr>
        <p:spPr>
          <a:xfrm rot="16200000" flipH="1">
            <a:off x="3063256" y="6051375"/>
            <a:ext cx="284185" cy="404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angular 29"/>
          <p:cNvCxnSpPr>
            <a:stCxn id="21" idx="1"/>
            <a:endCxn id="49" idx="3"/>
          </p:cNvCxnSpPr>
          <p:nvPr/>
        </p:nvCxnSpPr>
        <p:spPr>
          <a:xfrm>
            <a:off x="6348845" y="2229058"/>
            <a:ext cx="1308404" cy="409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angular 30"/>
          <p:cNvCxnSpPr>
            <a:stCxn id="15" idx="1"/>
            <a:endCxn id="35" idx="3"/>
          </p:cNvCxnSpPr>
          <p:nvPr/>
        </p:nvCxnSpPr>
        <p:spPr>
          <a:xfrm flipV="1">
            <a:off x="6317623" y="3189188"/>
            <a:ext cx="1389371" cy="1009903"/>
          </a:xfrm>
          <a:prstGeom prst="bentConnector3">
            <a:avLst>
              <a:gd name="adj1" fmla="val 39195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uadroTexto 32"/>
          <p:cNvSpPr txBox="1"/>
          <p:nvPr/>
        </p:nvSpPr>
        <p:spPr>
          <a:xfrm>
            <a:off x="4159885" y="3894889"/>
            <a:ext cx="382018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/>
              <a:t>SI</a:t>
            </a:r>
            <a:endParaRPr lang="es-PE" sz="1400" dirty="0"/>
          </a:p>
        </p:txBody>
      </p:sp>
      <p:sp>
        <p:nvSpPr>
          <p:cNvPr id="34" name="CuadroTexto 33"/>
          <p:cNvSpPr txBox="1"/>
          <p:nvPr/>
        </p:nvSpPr>
        <p:spPr>
          <a:xfrm>
            <a:off x="3337407" y="4475477"/>
            <a:ext cx="520899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/>
              <a:t>NO</a:t>
            </a:r>
            <a:endParaRPr lang="es-PE" sz="1400" dirty="0"/>
          </a:p>
        </p:txBody>
      </p:sp>
      <p:sp>
        <p:nvSpPr>
          <p:cNvPr id="35" name="Rectángulo redondeado 34"/>
          <p:cNvSpPr/>
          <p:nvPr/>
        </p:nvSpPr>
        <p:spPr>
          <a:xfrm flipH="1">
            <a:off x="7706994" y="2898206"/>
            <a:ext cx="1839327" cy="5819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Evaluar solicitud de ampliación de plazo</a:t>
            </a:r>
            <a:endParaRPr lang="es-PE" sz="1300" dirty="0">
              <a:solidFill>
                <a:schemeClr val="tx1"/>
              </a:solidFill>
            </a:endParaRPr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5846" y="1135097"/>
            <a:ext cx="485775" cy="438150"/>
          </a:xfrm>
          <a:prstGeom prst="rect">
            <a:avLst/>
          </a:prstGeom>
        </p:spPr>
      </p:pic>
      <p:cxnSp>
        <p:nvCxnSpPr>
          <p:cNvPr id="37" name="Conector angular 36"/>
          <p:cNvCxnSpPr>
            <a:stCxn id="35" idx="2"/>
            <a:endCxn id="71" idx="0"/>
          </p:cNvCxnSpPr>
          <p:nvPr/>
        </p:nvCxnSpPr>
        <p:spPr>
          <a:xfrm rot="5400000">
            <a:off x="7850058" y="3246543"/>
            <a:ext cx="542972" cy="1010226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angular 37"/>
          <p:cNvCxnSpPr>
            <a:stCxn id="35" idx="2"/>
            <a:endCxn id="72" idx="0"/>
          </p:cNvCxnSpPr>
          <p:nvPr/>
        </p:nvCxnSpPr>
        <p:spPr>
          <a:xfrm rot="16200000" flipH="1">
            <a:off x="8770484" y="3336343"/>
            <a:ext cx="554587" cy="84224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angular 38"/>
          <p:cNvCxnSpPr>
            <a:stCxn id="71" idx="2"/>
            <a:endCxn id="41" idx="0"/>
          </p:cNvCxnSpPr>
          <p:nvPr/>
        </p:nvCxnSpPr>
        <p:spPr>
          <a:xfrm rot="16200000" flipH="1">
            <a:off x="7804391" y="4417145"/>
            <a:ext cx="596382" cy="97230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angular 39"/>
          <p:cNvCxnSpPr>
            <a:stCxn id="72" idx="2"/>
            <a:endCxn id="41" idx="0"/>
          </p:cNvCxnSpPr>
          <p:nvPr/>
        </p:nvCxnSpPr>
        <p:spPr>
          <a:xfrm rot="5400000">
            <a:off x="8736433" y="4469023"/>
            <a:ext cx="584767" cy="88016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ángulo redondeado 40"/>
          <p:cNvSpPr/>
          <p:nvPr/>
        </p:nvSpPr>
        <p:spPr>
          <a:xfrm flipH="1">
            <a:off x="7668205" y="5201488"/>
            <a:ext cx="1841059" cy="5819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Enviar solicitud de ampliación de plazos</a:t>
            </a:r>
            <a:endParaRPr lang="es-PE" sz="1300" dirty="0">
              <a:solidFill>
                <a:schemeClr val="tx1"/>
              </a:solidFill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7557848" y="1549547"/>
            <a:ext cx="2172391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s-ES" sz="1600" dirty="0" smtClean="0"/>
              <a:t>Especialista OCI/UO/OD</a:t>
            </a:r>
            <a:endParaRPr lang="es-PE" sz="1600" dirty="0"/>
          </a:p>
        </p:txBody>
      </p:sp>
      <p:pic>
        <p:nvPicPr>
          <p:cNvPr id="43" name="Imagen 4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5558" y="4617927"/>
            <a:ext cx="332517" cy="329158"/>
          </a:xfrm>
          <a:prstGeom prst="rect">
            <a:avLst/>
          </a:prstGeom>
        </p:spPr>
      </p:pic>
      <p:pic>
        <p:nvPicPr>
          <p:cNvPr id="44" name="Imagen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8483" y="4598606"/>
            <a:ext cx="332517" cy="329158"/>
          </a:xfrm>
          <a:prstGeom prst="rect">
            <a:avLst/>
          </a:prstGeom>
        </p:spPr>
      </p:pic>
      <p:pic>
        <p:nvPicPr>
          <p:cNvPr id="45" name="Imagen 4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9047" y="5798090"/>
            <a:ext cx="387116" cy="383849"/>
          </a:xfrm>
          <a:prstGeom prst="rect">
            <a:avLst/>
          </a:prstGeom>
        </p:spPr>
      </p:pic>
      <p:sp>
        <p:nvSpPr>
          <p:cNvPr id="49" name="Rectángulo redondeado 48"/>
          <p:cNvSpPr/>
          <p:nvPr/>
        </p:nvSpPr>
        <p:spPr>
          <a:xfrm flipH="1">
            <a:off x="7657249" y="1942171"/>
            <a:ext cx="1935236" cy="5819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Visualizar Bandeja de Solicitudes de Ampliación de plazo</a:t>
            </a:r>
            <a:endParaRPr lang="es-PE" sz="1300" dirty="0">
              <a:solidFill>
                <a:schemeClr val="tx1"/>
              </a:solidFill>
            </a:endParaRPr>
          </a:p>
        </p:txBody>
      </p:sp>
      <p:cxnSp>
        <p:nvCxnSpPr>
          <p:cNvPr id="50" name="Conector angular 49"/>
          <p:cNvCxnSpPr>
            <a:stCxn id="49" idx="2"/>
            <a:endCxn id="35" idx="0"/>
          </p:cNvCxnSpPr>
          <p:nvPr/>
        </p:nvCxnSpPr>
        <p:spPr>
          <a:xfrm rot="16200000" flipH="1">
            <a:off x="8438727" y="2710275"/>
            <a:ext cx="374071" cy="179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angular 57"/>
          <p:cNvCxnSpPr>
            <a:stCxn id="41" idx="2"/>
            <a:endCxn id="10" idx="3"/>
          </p:cNvCxnSpPr>
          <p:nvPr/>
        </p:nvCxnSpPr>
        <p:spPr>
          <a:xfrm rot="5400000" flipH="1">
            <a:off x="4150106" y="1344824"/>
            <a:ext cx="2576060" cy="6301197"/>
          </a:xfrm>
          <a:prstGeom prst="bentConnector4">
            <a:avLst>
              <a:gd name="adj1" fmla="val -32150"/>
              <a:gd name="adj2" fmla="val 103628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ángulo redondeado 70"/>
          <p:cNvSpPr/>
          <p:nvPr/>
        </p:nvSpPr>
        <p:spPr>
          <a:xfrm flipH="1">
            <a:off x="7080756" y="4023142"/>
            <a:ext cx="1071350" cy="5819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Elaborar y Firmar HI</a:t>
            </a:r>
            <a:endParaRPr lang="es-PE" sz="1300" dirty="0">
              <a:solidFill>
                <a:schemeClr val="tx1"/>
              </a:solidFill>
            </a:endParaRPr>
          </a:p>
        </p:txBody>
      </p:sp>
      <p:sp>
        <p:nvSpPr>
          <p:cNvPr id="72" name="Rectángulo redondeado 71"/>
          <p:cNvSpPr/>
          <p:nvPr/>
        </p:nvSpPr>
        <p:spPr>
          <a:xfrm flipH="1">
            <a:off x="9009065" y="4034757"/>
            <a:ext cx="919664" cy="5819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Elaborar PO</a:t>
            </a:r>
            <a:endParaRPr lang="es-PE" sz="1300" dirty="0">
              <a:solidFill>
                <a:schemeClr val="tx1"/>
              </a:solidFill>
            </a:endParaRPr>
          </a:p>
        </p:txBody>
      </p:sp>
      <p:sp>
        <p:nvSpPr>
          <p:cNvPr id="79" name="Flecha abajo 78"/>
          <p:cNvSpPr/>
          <p:nvPr/>
        </p:nvSpPr>
        <p:spPr>
          <a:xfrm>
            <a:off x="2696792" y="208189"/>
            <a:ext cx="367114" cy="550490"/>
          </a:xfrm>
          <a:prstGeom prst="downArrow">
            <a:avLst>
              <a:gd name="adj1" fmla="val 100000"/>
              <a:gd name="adj2" fmla="val 50000"/>
            </a:avLst>
          </a:prstGeom>
          <a:solidFill>
            <a:srgbClr val="2A6B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0" name="Rectángulo 79"/>
          <p:cNvSpPr/>
          <p:nvPr/>
        </p:nvSpPr>
        <p:spPr>
          <a:xfrm>
            <a:off x="3063906" y="208026"/>
            <a:ext cx="6356705" cy="38868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AMPLIACIÓN DE </a:t>
            </a:r>
            <a:r>
              <a:rPr lang="es-ES" dirty="0" smtClean="0"/>
              <a:t>PLAZO</a:t>
            </a:r>
            <a:endParaRPr lang="es-PE" dirty="0"/>
          </a:p>
        </p:txBody>
      </p:sp>
      <p:sp>
        <p:nvSpPr>
          <p:cNvPr id="81" name="Rectángulo redondeado 80"/>
          <p:cNvSpPr/>
          <p:nvPr/>
        </p:nvSpPr>
        <p:spPr>
          <a:xfrm>
            <a:off x="1608835" y="1045639"/>
            <a:ext cx="8622735" cy="5812361"/>
          </a:xfrm>
          <a:prstGeom prst="roundRect">
            <a:avLst/>
          </a:prstGeom>
          <a:noFill/>
          <a:ln w="19050">
            <a:solidFill>
              <a:srgbClr val="CC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2" name="Documento 81"/>
          <p:cNvSpPr/>
          <p:nvPr/>
        </p:nvSpPr>
        <p:spPr>
          <a:xfrm>
            <a:off x="4929151" y="785099"/>
            <a:ext cx="2290338" cy="587661"/>
          </a:xfrm>
          <a:prstGeom prst="flowChartDocumen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chemeClr val="tx1"/>
                </a:solidFill>
              </a:rPr>
              <a:t>BANDEJA DE AMPLIACIÓN DE PLAZOS</a:t>
            </a:r>
            <a:endParaRPr lang="es-PE" sz="1600" dirty="0">
              <a:solidFill>
                <a:schemeClr val="tx1"/>
              </a:solidFill>
            </a:endParaRPr>
          </a:p>
        </p:txBody>
      </p:sp>
      <p:pic>
        <p:nvPicPr>
          <p:cNvPr id="83" name="Imagen 8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7381" y="222109"/>
            <a:ext cx="2191771" cy="535074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CuadroTexto 51"/>
          <p:cNvSpPr txBox="1"/>
          <p:nvPr/>
        </p:nvSpPr>
        <p:spPr>
          <a:xfrm>
            <a:off x="427854" y="1853240"/>
            <a:ext cx="138894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/>
              <a:t>De Titular de la Entidad</a:t>
            </a:r>
            <a:endParaRPr lang="es-PE" sz="1600" dirty="0"/>
          </a:p>
        </p:txBody>
      </p:sp>
      <p:sp>
        <p:nvSpPr>
          <p:cNvPr id="48" name="Flecha a la derecha con bandas 47"/>
          <p:cNvSpPr/>
          <p:nvPr/>
        </p:nvSpPr>
        <p:spPr>
          <a:xfrm>
            <a:off x="1711596" y="1953383"/>
            <a:ext cx="544908" cy="484632"/>
          </a:xfrm>
          <a:prstGeom prst="strip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1" name="Elipse 50"/>
          <p:cNvSpPr/>
          <p:nvPr/>
        </p:nvSpPr>
        <p:spPr>
          <a:xfrm>
            <a:off x="3057506" y="6171845"/>
            <a:ext cx="350592" cy="311383"/>
          </a:xfrm>
          <a:prstGeom prst="ellipse">
            <a:avLst/>
          </a:prstGeom>
          <a:solidFill>
            <a:srgbClr val="FF3333"/>
          </a:solidFill>
          <a:ln w="571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5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n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3132" y="4996310"/>
            <a:ext cx="387116" cy="383849"/>
          </a:xfrm>
          <a:prstGeom prst="rect">
            <a:avLst/>
          </a:prstGeom>
        </p:spPr>
      </p:pic>
      <p:pic>
        <p:nvPicPr>
          <p:cNvPr id="81" name="Imagen 8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3316" y="5921645"/>
            <a:ext cx="387116" cy="383849"/>
          </a:xfrm>
          <a:prstGeom prst="rect">
            <a:avLst/>
          </a:prstGeom>
        </p:spPr>
      </p:pic>
      <p:pic>
        <p:nvPicPr>
          <p:cNvPr id="74" name="Imagen 7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910" y="4649389"/>
            <a:ext cx="332517" cy="329158"/>
          </a:xfrm>
          <a:prstGeom prst="rect">
            <a:avLst/>
          </a:prstGeom>
        </p:spPr>
      </p:pic>
      <p:sp>
        <p:nvSpPr>
          <p:cNvPr id="7" name="Rectángulo redondeado 6"/>
          <p:cNvSpPr/>
          <p:nvPr/>
        </p:nvSpPr>
        <p:spPr>
          <a:xfrm flipH="1">
            <a:off x="8486426" y="4633763"/>
            <a:ext cx="964560" cy="3447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Firmar PO</a:t>
            </a:r>
            <a:endParaRPr lang="es-PE" sz="1300" dirty="0">
              <a:solidFill>
                <a:schemeClr val="tx1"/>
              </a:solidFill>
            </a:endParaRPr>
          </a:p>
        </p:txBody>
      </p:sp>
      <p:sp>
        <p:nvSpPr>
          <p:cNvPr id="8" name="Rectángulo redondeado 7"/>
          <p:cNvSpPr/>
          <p:nvPr/>
        </p:nvSpPr>
        <p:spPr>
          <a:xfrm flipH="1">
            <a:off x="6137460" y="2315824"/>
            <a:ext cx="2249811" cy="47273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Ver Informes con acciones por vencer</a:t>
            </a:r>
            <a:endParaRPr lang="es-PE" sz="1300" dirty="0">
              <a:solidFill>
                <a:schemeClr val="tx1"/>
              </a:solidFill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1364776" y="1153885"/>
            <a:ext cx="8754545" cy="5506221"/>
          </a:xfrm>
          <a:prstGeom prst="roundRect">
            <a:avLst/>
          </a:prstGeom>
          <a:noFill/>
          <a:ln w="19050">
            <a:solidFill>
              <a:srgbClr val="CC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Documento 9"/>
          <p:cNvSpPr/>
          <p:nvPr/>
        </p:nvSpPr>
        <p:spPr>
          <a:xfrm>
            <a:off x="6954073" y="757183"/>
            <a:ext cx="2589351" cy="587661"/>
          </a:xfrm>
          <a:prstGeom prst="flowChartDocumen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chemeClr val="tx1"/>
                </a:solidFill>
              </a:rPr>
              <a:t>BANDEJA DE INFORMES CON ACCIONES POR VENCER</a:t>
            </a:r>
            <a:endParaRPr lang="es-PE" sz="1600" dirty="0">
              <a:solidFill>
                <a:schemeClr val="tx1"/>
              </a:solidFill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7357" y="1455610"/>
            <a:ext cx="485775" cy="438150"/>
          </a:xfrm>
          <a:prstGeom prst="rect">
            <a:avLst/>
          </a:prstGeom>
        </p:spPr>
      </p:pic>
      <p:sp>
        <p:nvSpPr>
          <p:cNvPr id="14" name="CuadroTexto 13"/>
          <p:cNvSpPr txBox="1"/>
          <p:nvPr/>
        </p:nvSpPr>
        <p:spPr>
          <a:xfrm>
            <a:off x="6559947" y="1911451"/>
            <a:ext cx="1541897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s-ES" sz="1600" dirty="0" smtClean="0"/>
              <a:t>Jefe OCI/UO/OD</a:t>
            </a:r>
            <a:endParaRPr lang="es-PE" sz="1600" dirty="0"/>
          </a:p>
        </p:txBody>
      </p:sp>
      <p:cxnSp>
        <p:nvCxnSpPr>
          <p:cNvPr id="15" name="Conector angular 14"/>
          <p:cNvCxnSpPr>
            <a:stCxn id="8" idx="2"/>
            <a:endCxn id="17" idx="0"/>
          </p:cNvCxnSpPr>
          <p:nvPr/>
        </p:nvCxnSpPr>
        <p:spPr>
          <a:xfrm rot="5400000">
            <a:off x="6614767" y="2648290"/>
            <a:ext cx="507333" cy="78786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Imagen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1035" y="4601398"/>
            <a:ext cx="332517" cy="329158"/>
          </a:xfrm>
          <a:prstGeom prst="rect">
            <a:avLst/>
          </a:prstGeom>
        </p:spPr>
      </p:pic>
      <p:sp>
        <p:nvSpPr>
          <p:cNvPr id="17" name="Rectángulo redondeado 16"/>
          <p:cNvSpPr/>
          <p:nvPr/>
        </p:nvSpPr>
        <p:spPr>
          <a:xfrm flipH="1">
            <a:off x="5478816" y="3295889"/>
            <a:ext cx="1991368" cy="63843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>
                <a:solidFill>
                  <a:schemeClr val="tx1"/>
                </a:solidFill>
              </a:rPr>
              <a:t>Evaluar </a:t>
            </a:r>
            <a:r>
              <a:rPr lang="es-ES" sz="1300" dirty="0" smtClean="0">
                <a:solidFill>
                  <a:schemeClr val="tx1"/>
                </a:solidFill>
              </a:rPr>
              <a:t>PO de Solicitud </a:t>
            </a:r>
            <a:r>
              <a:rPr lang="es-ES" sz="1300" dirty="0">
                <a:solidFill>
                  <a:schemeClr val="tx1"/>
                </a:solidFill>
              </a:rPr>
              <a:t>sobre acciones a la entidad</a:t>
            </a:r>
            <a:endParaRPr lang="es-PE" sz="1300" dirty="0">
              <a:solidFill>
                <a:schemeClr val="tx1"/>
              </a:solidFill>
            </a:endParaRPr>
          </a:p>
        </p:txBody>
      </p:sp>
      <p:sp>
        <p:nvSpPr>
          <p:cNvPr id="18" name="Rombo 17"/>
          <p:cNvSpPr/>
          <p:nvPr/>
        </p:nvSpPr>
        <p:spPr>
          <a:xfrm>
            <a:off x="7549039" y="3832222"/>
            <a:ext cx="1105611" cy="641139"/>
          </a:xfrm>
          <a:prstGeom prst="diamond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Observado?</a:t>
            </a:r>
            <a:endParaRPr lang="es-PE" sz="1100" dirty="0">
              <a:solidFill>
                <a:schemeClr val="tx1"/>
              </a:solidFill>
            </a:endParaRPr>
          </a:p>
        </p:txBody>
      </p:sp>
      <p:cxnSp>
        <p:nvCxnSpPr>
          <p:cNvPr id="19" name="Conector angular 18"/>
          <p:cNvCxnSpPr>
            <a:stCxn id="17" idx="1"/>
            <a:endCxn id="18" idx="0"/>
          </p:cNvCxnSpPr>
          <p:nvPr/>
        </p:nvCxnSpPr>
        <p:spPr>
          <a:xfrm>
            <a:off x="7470184" y="3615107"/>
            <a:ext cx="631661" cy="217115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redondeado 19"/>
          <p:cNvSpPr/>
          <p:nvPr/>
        </p:nvSpPr>
        <p:spPr>
          <a:xfrm flipH="1">
            <a:off x="8233376" y="5212489"/>
            <a:ext cx="1487605" cy="30950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Enviar a Titular</a:t>
            </a:r>
            <a:endParaRPr lang="es-PE" sz="1300" dirty="0">
              <a:solidFill>
                <a:schemeClr val="tx1"/>
              </a:solidFill>
            </a:endParaRPr>
          </a:p>
        </p:txBody>
      </p:sp>
      <p:cxnSp>
        <p:nvCxnSpPr>
          <p:cNvPr id="21" name="Conector recto de flecha 20"/>
          <p:cNvCxnSpPr>
            <a:stCxn id="7" idx="2"/>
            <a:endCxn id="20" idx="0"/>
          </p:cNvCxnSpPr>
          <p:nvPr/>
        </p:nvCxnSpPr>
        <p:spPr>
          <a:xfrm>
            <a:off x="8968706" y="4978547"/>
            <a:ext cx="8472" cy="2339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/>
          <p:cNvCxnSpPr>
            <a:stCxn id="20" idx="2"/>
          </p:cNvCxnSpPr>
          <p:nvPr/>
        </p:nvCxnSpPr>
        <p:spPr>
          <a:xfrm>
            <a:off x="8977178" y="5521997"/>
            <a:ext cx="11225" cy="2339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ángulo redondeado 22"/>
          <p:cNvSpPr/>
          <p:nvPr/>
        </p:nvSpPr>
        <p:spPr>
          <a:xfrm flipH="1">
            <a:off x="6529660" y="4607525"/>
            <a:ext cx="1431065" cy="39725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Observar y enviar al Especialista</a:t>
            </a:r>
            <a:endParaRPr lang="es-PE" sz="1300" dirty="0">
              <a:solidFill>
                <a:schemeClr val="tx1"/>
              </a:solidFill>
            </a:endParaRPr>
          </a:p>
        </p:txBody>
      </p:sp>
      <p:cxnSp>
        <p:nvCxnSpPr>
          <p:cNvPr id="24" name="Conector angular 23"/>
          <p:cNvCxnSpPr>
            <a:stCxn id="18" idx="3"/>
            <a:endCxn id="7" idx="0"/>
          </p:cNvCxnSpPr>
          <p:nvPr/>
        </p:nvCxnSpPr>
        <p:spPr>
          <a:xfrm>
            <a:off x="8654650" y="4152792"/>
            <a:ext cx="314056" cy="480971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uadroTexto 27"/>
          <p:cNvSpPr txBox="1"/>
          <p:nvPr/>
        </p:nvSpPr>
        <p:spPr>
          <a:xfrm>
            <a:off x="8620237" y="3890039"/>
            <a:ext cx="3866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/>
              <a:t>NO</a:t>
            </a:r>
            <a:endParaRPr lang="es-PE" sz="1200" dirty="0"/>
          </a:p>
        </p:txBody>
      </p:sp>
      <p:sp>
        <p:nvSpPr>
          <p:cNvPr id="29" name="CuadroTexto 28"/>
          <p:cNvSpPr txBox="1"/>
          <p:nvPr/>
        </p:nvSpPr>
        <p:spPr>
          <a:xfrm>
            <a:off x="7220244" y="3934324"/>
            <a:ext cx="2936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/>
              <a:t>SI</a:t>
            </a:r>
            <a:endParaRPr lang="es-PE" sz="1200" dirty="0"/>
          </a:p>
        </p:txBody>
      </p:sp>
      <p:pic>
        <p:nvPicPr>
          <p:cNvPr id="31" name="Imagen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2205" y="5267413"/>
            <a:ext cx="387116" cy="383849"/>
          </a:xfrm>
          <a:prstGeom prst="rect">
            <a:avLst/>
          </a:prstGeom>
        </p:spPr>
      </p:pic>
      <p:pic>
        <p:nvPicPr>
          <p:cNvPr id="32" name="Imagen 3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7381" y="222109"/>
            <a:ext cx="2191771" cy="535074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Rectángulo redondeado 34"/>
          <p:cNvSpPr/>
          <p:nvPr/>
        </p:nvSpPr>
        <p:spPr>
          <a:xfrm flipH="1">
            <a:off x="2582444" y="2283212"/>
            <a:ext cx="2249811" cy="6096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Ver Informes con acciones por vencer</a:t>
            </a:r>
            <a:endParaRPr lang="es-PE" sz="1300" dirty="0">
              <a:solidFill>
                <a:schemeClr val="tx1"/>
              </a:solidFill>
            </a:endParaRPr>
          </a:p>
        </p:txBody>
      </p:sp>
      <p:sp>
        <p:nvSpPr>
          <p:cNvPr id="36" name="Rectángulo redondeado 35"/>
          <p:cNvSpPr/>
          <p:nvPr/>
        </p:nvSpPr>
        <p:spPr>
          <a:xfrm flipH="1">
            <a:off x="2471142" y="3331554"/>
            <a:ext cx="2462494" cy="6096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Registrar/Modificar  </a:t>
            </a:r>
            <a:r>
              <a:rPr lang="es-ES" sz="1300" dirty="0">
                <a:solidFill>
                  <a:schemeClr val="tx1"/>
                </a:solidFill>
              </a:rPr>
              <a:t>Proyecto </a:t>
            </a:r>
            <a:r>
              <a:rPr lang="es-ES" sz="1300" dirty="0" smtClean="0">
                <a:solidFill>
                  <a:schemeClr val="tx1"/>
                </a:solidFill>
              </a:rPr>
              <a:t>de Oficio de Solicitud </a:t>
            </a:r>
            <a:r>
              <a:rPr lang="es-ES" sz="1300" dirty="0">
                <a:solidFill>
                  <a:schemeClr val="tx1"/>
                </a:solidFill>
              </a:rPr>
              <a:t>sobre acciones a la entidad</a:t>
            </a:r>
            <a:endParaRPr lang="es-PE" sz="1300" dirty="0">
              <a:solidFill>
                <a:schemeClr val="tx1"/>
              </a:solidFill>
            </a:endParaRPr>
          </a:p>
        </p:txBody>
      </p:sp>
      <p:sp>
        <p:nvSpPr>
          <p:cNvPr id="37" name="Rectángulo redondeado 36"/>
          <p:cNvSpPr/>
          <p:nvPr/>
        </p:nvSpPr>
        <p:spPr>
          <a:xfrm flipH="1">
            <a:off x="3156227" y="4307756"/>
            <a:ext cx="1108744" cy="3566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Elaborar PO</a:t>
            </a:r>
            <a:endParaRPr lang="es-PE" sz="1300" dirty="0">
              <a:solidFill>
                <a:schemeClr val="tx1"/>
              </a:solidFill>
            </a:endParaRPr>
          </a:p>
        </p:txBody>
      </p:sp>
      <p:sp>
        <p:nvSpPr>
          <p:cNvPr id="38" name="Rectángulo redondeado 37"/>
          <p:cNvSpPr/>
          <p:nvPr/>
        </p:nvSpPr>
        <p:spPr>
          <a:xfrm flipH="1">
            <a:off x="2616792" y="5312045"/>
            <a:ext cx="2184389" cy="6096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>
                <a:solidFill>
                  <a:schemeClr val="tx1"/>
                </a:solidFill>
              </a:rPr>
              <a:t>Enviar PO de Solicitud </a:t>
            </a:r>
            <a:r>
              <a:rPr lang="es-ES" sz="1300" dirty="0">
                <a:solidFill>
                  <a:schemeClr val="tx1"/>
                </a:solidFill>
              </a:rPr>
              <a:t>sobre acciones a la entidad</a:t>
            </a:r>
            <a:endParaRPr lang="es-PE" sz="1300" dirty="0">
              <a:solidFill>
                <a:schemeClr val="tx1"/>
              </a:solidFill>
            </a:endParaRPr>
          </a:p>
        </p:txBody>
      </p:sp>
      <p:pic>
        <p:nvPicPr>
          <p:cNvPr id="39" name="Imagen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44261" y="1433479"/>
            <a:ext cx="485775" cy="438150"/>
          </a:xfrm>
          <a:prstGeom prst="rect">
            <a:avLst/>
          </a:prstGeom>
        </p:spPr>
      </p:pic>
      <p:sp>
        <p:nvSpPr>
          <p:cNvPr id="40" name="CuadroTexto 39"/>
          <p:cNvSpPr txBox="1"/>
          <p:nvPr/>
        </p:nvSpPr>
        <p:spPr>
          <a:xfrm>
            <a:off x="2764262" y="1854752"/>
            <a:ext cx="2172391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s-ES" sz="1600" dirty="0" smtClean="0"/>
              <a:t>Especialista OCI/UO/OD</a:t>
            </a:r>
            <a:endParaRPr lang="es-PE" sz="1600" dirty="0"/>
          </a:p>
        </p:txBody>
      </p:sp>
      <p:cxnSp>
        <p:nvCxnSpPr>
          <p:cNvPr id="42" name="Conector recto de flecha 41"/>
          <p:cNvCxnSpPr>
            <a:stCxn id="35" idx="2"/>
            <a:endCxn id="36" idx="0"/>
          </p:cNvCxnSpPr>
          <p:nvPr/>
        </p:nvCxnSpPr>
        <p:spPr>
          <a:xfrm flipH="1">
            <a:off x="3702389" y="2892812"/>
            <a:ext cx="4960" cy="4387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de flecha 42"/>
          <p:cNvCxnSpPr>
            <a:stCxn id="36" idx="2"/>
            <a:endCxn id="37" idx="0"/>
          </p:cNvCxnSpPr>
          <p:nvPr/>
        </p:nvCxnSpPr>
        <p:spPr>
          <a:xfrm>
            <a:off x="3702389" y="3941154"/>
            <a:ext cx="8210" cy="3666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de flecha 46"/>
          <p:cNvCxnSpPr>
            <a:stCxn id="37" idx="2"/>
            <a:endCxn id="38" idx="0"/>
          </p:cNvCxnSpPr>
          <p:nvPr/>
        </p:nvCxnSpPr>
        <p:spPr>
          <a:xfrm flipH="1">
            <a:off x="3708986" y="4664424"/>
            <a:ext cx="1613" cy="6476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angular 52"/>
          <p:cNvCxnSpPr>
            <a:stCxn id="38" idx="1"/>
            <a:endCxn id="17" idx="3"/>
          </p:cNvCxnSpPr>
          <p:nvPr/>
        </p:nvCxnSpPr>
        <p:spPr>
          <a:xfrm flipV="1">
            <a:off x="4801181" y="3615107"/>
            <a:ext cx="677635" cy="200173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angular 70"/>
          <p:cNvCxnSpPr>
            <a:stCxn id="18" idx="1"/>
            <a:endCxn id="23" idx="0"/>
          </p:cNvCxnSpPr>
          <p:nvPr/>
        </p:nvCxnSpPr>
        <p:spPr>
          <a:xfrm rot="10800000" flipV="1">
            <a:off x="7245193" y="4152791"/>
            <a:ext cx="303847" cy="454733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Flecha abajo 40"/>
          <p:cNvSpPr/>
          <p:nvPr/>
        </p:nvSpPr>
        <p:spPr>
          <a:xfrm>
            <a:off x="2696792" y="208189"/>
            <a:ext cx="367114" cy="550490"/>
          </a:xfrm>
          <a:prstGeom prst="downArrow">
            <a:avLst>
              <a:gd name="adj1" fmla="val 100000"/>
              <a:gd name="adj2" fmla="val 50000"/>
            </a:avLst>
          </a:prstGeom>
          <a:solidFill>
            <a:srgbClr val="2A6B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4" name="Rectángulo 43"/>
          <p:cNvSpPr/>
          <p:nvPr/>
        </p:nvSpPr>
        <p:spPr>
          <a:xfrm>
            <a:off x="3063906" y="208026"/>
            <a:ext cx="6356705" cy="38868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INFORMES CON ACCIONES POR VENCER</a:t>
            </a:r>
            <a:endParaRPr lang="es-PE" dirty="0"/>
          </a:p>
        </p:txBody>
      </p:sp>
      <p:cxnSp>
        <p:nvCxnSpPr>
          <p:cNvPr id="11" name="Conector angular 10"/>
          <p:cNvCxnSpPr>
            <a:stCxn id="23" idx="2"/>
            <a:endCxn id="36" idx="3"/>
          </p:cNvCxnSpPr>
          <p:nvPr/>
        </p:nvCxnSpPr>
        <p:spPr>
          <a:xfrm rot="5400000" flipH="1">
            <a:off x="4173952" y="1933544"/>
            <a:ext cx="1368430" cy="4774050"/>
          </a:xfrm>
          <a:prstGeom prst="bentConnector4">
            <a:avLst>
              <a:gd name="adj1" fmla="val -104470"/>
              <a:gd name="adj2" fmla="val 104788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Elipse 45"/>
          <p:cNvSpPr/>
          <p:nvPr/>
        </p:nvSpPr>
        <p:spPr>
          <a:xfrm>
            <a:off x="8813107" y="5803930"/>
            <a:ext cx="350592" cy="311383"/>
          </a:xfrm>
          <a:prstGeom prst="ellipse">
            <a:avLst/>
          </a:prstGeom>
          <a:solidFill>
            <a:srgbClr val="FF3333"/>
          </a:solidFill>
          <a:ln w="571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03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5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0282" y="3171003"/>
            <a:ext cx="332517" cy="32915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Imagen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7375" y="4921912"/>
            <a:ext cx="332517" cy="329158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CuadroTexto 102"/>
          <p:cNvSpPr txBox="1"/>
          <p:nvPr/>
        </p:nvSpPr>
        <p:spPr>
          <a:xfrm>
            <a:off x="11298243" y="4269747"/>
            <a:ext cx="369011" cy="2616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s-ES" sz="1100" dirty="0" smtClean="0"/>
              <a:t>NO</a:t>
            </a:r>
            <a:endParaRPr lang="es-PE" sz="1100" dirty="0"/>
          </a:p>
        </p:txBody>
      </p:sp>
      <p:sp>
        <p:nvSpPr>
          <p:cNvPr id="100" name="CuadroTexto 99"/>
          <p:cNvSpPr txBox="1"/>
          <p:nvPr/>
        </p:nvSpPr>
        <p:spPr>
          <a:xfrm>
            <a:off x="6597596" y="3718921"/>
            <a:ext cx="284052" cy="2616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s-ES" sz="1100" dirty="0" smtClean="0"/>
              <a:t>SI</a:t>
            </a:r>
            <a:endParaRPr lang="es-PE" sz="1100" dirty="0"/>
          </a:p>
        </p:txBody>
      </p:sp>
      <p:sp>
        <p:nvSpPr>
          <p:cNvPr id="102" name="CuadroTexto 101"/>
          <p:cNvSpPr txBox="1"/>
          <p:nvPr/>
        </p:nvSpPr>
        <p:spPr>
          <a:xfrm>
            <a:off x="10137218" y="4269747"/>
            <a:ext cx="284052" cy="2616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s-ES" sz="1100" dirty="0" smtClean="0"/>
              <a:t>SI</a:t>
            </a:r>
            <a:endParaRPr lang="es-PE" sz="1100" dirty="0"/>
          </a:p>
        </p:txBody>
      </p:sp>
      <p:sp>
        <p:nvSpPr>
          <p:cNvPr id="101" name="CuadroTexto 100"/>
          <p:cNvSpPr txBox="1"/>
          <p:nvPr/>
        </p:nvSpPr>
        <p:spPr>
          <a:xfrm>
            <a:off x="7053641" y="4015937"/>
            <a:ext cx="369011" cy="2616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s-ES" sz="1100" dirty="0" smtClean="0"/>
              <a:t>NO</a:t>
            </a:r>
            <a:endParaRPr lang="es-PE" sz="1100" dirty="0"/>
          </a:p>
        </p:txBody>
      </p:sp>
      <p:sp>
        <p:nvSpPr>
          <p:cNvPr id="98" name="CuadroTexto 97"/>
          <p:cNvSpPr txBox="1"/>
          <p:nvPr/>
        </p:nvSpPr>
        <p:spPr>
          <a:xfrm>
            <a:off x="3887995" y="3473222"/>
            <a:ext cx="284052" cy="2616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s-ES" sz="1100" dirty="0" smtClean="0"/>
              <a:t>SI</a:t>
            </a:r>
            <a:endParaRPr lang="es-PE" sz="1100" dirty="0"/>
          </a:p>
        </p:txBody>
      </p:sp>
      <p:sp>
        <p:nvSpPr>
          <p:cNvPr id="99" name="CuadroTexto 98"/>
          <p:cNvSpPr txBox="1"/>
          <p:nvPr/>
        </p:nvSpPr>
        <p:spPr>
          <a:xfrm>
            <a:off x="4540052" y="3899686"/>
            <a:ext cx="369011" cy="2616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s-ES" sz="1100" dirty="0" smtClean="0"/>
              <a:t>NO</a:t>
            </a:r>
            <a:endParaRPr lang="es-PE" sz="1100" dirty="0"/>
          </a:p>
        </p:txBody>
      </p:sp>
      <p:sp>
        <p:nvSpPr>
          <p:cNvPr id="97" name="CuadroTexto 96"/>
          <p:cNvSpPr txBox="1"/>
          <p:nvPr/>
        </p:nvSpPr>
        <p:spPr>
          <a:xfrm>
            <a:off x="1162833" y="3856115"/>
            <a:ext cx="369011" cy="2616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s-ES" sz="1100" dirty="0" smtClean="0"/>
              <a:t>NO</a:t>
            </a:r>
            <a:endParaRPr lang="es-PE" sz="1100" dirty="0"/>
          </a:p>
        </p:txBody>
      </p:sp>
      <p:sp>
        <p:nvSpPr>
          <p:cNvPr id="96" name="CuadroTexto 95"/>
          <p:cNvSpPr txBox="1"/>
          <p:nvPr/>
        </p:nvSpPr>
        <p:spPr>
          <a:xfrm>
            <a:off x="257597" y="3349087"/>
            <a:ext cx="284052" cy="2616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s-ES" sz="1100" dirty="0" smtClean="0"/>
              <a:t>SI</a:t>
            </a:r>
            <a:endParaRPr lang="es-PE" sz="1100" dirty="0"/>
          </a:p>
        </p:txBody>
      </p:sp>
      <p:sp>
        <p:nvSpPr>
          <p:cNvPr id="6" name="Rectángulo redondeado 5"/>
          <p:cNvSpPr/>
          <p:nvPr/>
        </p:nvSpPr>
        <p:spPr>
          <a:xfrm>
            <a:off x="1000612" y="2304179"/>
            <a:ext cx="1344348" cy="418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Visualiza Informes con SA NC</a:t>
            </a:r>
            <a:endParaRPr lang="es-PE" sz="1100" dirty="0">
              <a:solidFill>
                <a:schemeClr val="tx1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1528" y="933508"/>
            <a:ext cx="485775" cy="43815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uadroTexto 7"/>
          <p:cNvSpPr txBox="1"/>
          <p:nvPr/>
        </p:nvSpPr>
        <p:spPr>
          <a:xfrm>
            <a:off x="1030093" y="1367734"/>
            <a:ext cx="132824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s-ES" sz="1400" dirty="0" smtClean="0"/>
              <a:t>Especialista OCI</a:t>
            </a:r>
            <a:endParaRPr lang="es-PE" sz="1400" dirty="0"/>
          </a:p>
        </p:txBody>
      </p:sp>
      <p:sp>
        <p:nvSpPr>
          <p:cNvPr id="10" name="Rectángulo redondeado 9"/>
          <p:cNvSpPr/>
          <p:nvPr/>
        </p:nvSpPr>
        <p:spPr>
          <a:xfrm>
            <a:off x="300476" y="4217896"/>
            <a:ext cx="1736199" cy="418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Registra Evaluación SA No Corregida</a:t>
            </a:r>
            <a:endParaRPr lang="es-PE" sz="1100" dirty="0">
              <a:solidFill>
                <a:schemeClr val="tx1"/>
              </a:solidFill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260273" y="5009133"/>
            <a:ext cx="1627307" cy="418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Revisar Bandeja de evaluaciones del Esp.</a:t>
            </a:r>
            <a:endParaRPr lang="es-PE" sz="1100" dirty="0">
              <a:solidFill>
                <a:schemeClr val="tx1"/>
              </a:solidFill>
            </a:endParaRPr>
          </a:p>
        </p:txBody>
      </p:sp>
      <p:sp>
        <p:nvSpPr>
          <p:cNvPr id="12" name="Rombo 11"/>
          <p:cNvSpPr/>
          <p:nvPr/>
        </p:nvSpPr>
        <p:spPr>
          <a:xfrm>
            <a:off x="617039" y="3262546"/>
            <a:ext cx="1105611" cy="641139"/>
          </a:xfrm>
          <a:prstGeom prst="diamond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Evaluaciones?</a:t>
            </a:r>
            <a:endParaRPr lang="es-PE" sz="1100" dirty="0">
              <a:solidFill>
                <a:schemeClr val="tx1"/>
              </a:solidFill>
            </a:endParaRPr>
          </a:p>
        </p:txBody>
      </p:sp>
      <p:sp>
        <p:nvSpPr>
          <p:cNvPr id="13" name="Rectángulo redondeado 12"/>
          <p:cNvSpPr/>
          <p:nvPr/>
        </p:nvSpPr>
        <p:spPr>
          <a:xfrm flipH="1">
            <a:off x="1258100" y="5671310"/>
            <a:ext cx="884824" cy="385743"/>
          </a:xfrm>
          <a:prstGeom prst="roundRect">
            <a:avLst>
              <a:gd name="adj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Elaborar HI</a:t>
            </a:r>
            <a:endParaRPr lang="es-PE" sz="1200" dirty="0">
              <a:solidFill>
                <a:schemeClr val="tx1"/>
              </a:solidFill>
            </a:endParaRPr>
          </a:p>
        </p:txBody>
      </p:sp>
      <p:sp>
        <p:nvSpPr>
          <p:cNvPr id="18" name="Rectángulo redondeado 17"/>
          <p:cNvSpPr/>
          <p:nvPr/>
        </p:nvSpPr>
        <p:spPr>
          <a:xfrm>
            <a:off x="2855549" y="6035461"/>
            <a:ext cx="1441265" cy="418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Editar y Enviar la evaluación SA-NC</a:t>
            </a:r>
            <a:endParaRPr lang="es-PE" sz="1100" dirty="0">
              <a:solidFill>
                <a:schemeClr val="tx1"/>
              </a:solidFill>
            </a:endParaRP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0106" y="878857"/>
            <a:ext cx="485775" cy="43815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CuadroTexto 21"/>
          <p:cNvSpPr txBox="1"/>
          <p:nvPr/>
        </p:nvSpPr>
        <p:spPr>
          <a:xfrm>
            <a:off x="4296814" y="1340188"/>
            <a:ext cx="770083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s-ES" sz="1400" dirty="0" smtClean="0"/>
              <a:t>Jefe OCI</a:t>
            </a:r>
            <a:endParaRPr lang="es-PE" sz="1400" dirty="0"/>
          </a:p>
        </p:txBody>
      </p:sp>
      <p:sp>
        <p:nvSpPr>
          <p:cNvPr id="23" name="Rectángulo redondeado 22"/>
          <p:cNvSpPr/>
          <p:nvPr/>
        </p:nvSpPr>
        <p:spPr>
          <a:xfrm>
            <a:off x="3862112" y="2088414"/>
            <a:ext cx="1701764" cy="418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Bandeja de evaluaciones del Jefe.</a:t>
            </a:r>
            <a:endParaRPr lang="es-PE" sz="12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 flipH="1">
            <a:off x="1256714" y="6307146"/>
            <a:ext cx="939048" cy="385743"/>
          </a:xfrm>
          <a:prstGeom prst="roundRect">
            <a:avLst>
              <a:gd name="adj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Elaborar PO</a:t>
            </a:r>
            <a:endParaRPr lang="es-PE" sz="1200" dirty="0">
              <a:solidFill>
                <a:schemeClr val="tx1"/>
              </a:solidFill>
            </a:endParaRPr>
          </a:p>
        </p:txBody>
      </p:sp>
      <p:sp>
        <p:nvSpPr>
          <p:cNvPr id="24" name="Rectángulo redondeado 23"/>
          <p:cNvSpPr/>
          <p:nvPr/>
        </p:nvSpPr>
        <p:spPr>
          <a:xfrm flipH="1">
            <a:off x="4515648" y="4336654"/>
            <a:ext cx="822653" cy="385743"/>
          </a:xfrm>
          <a:prstGeom prst="roundRect">
            <a:avLst>
              <a:gd name="adj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 Firmar HI</a:t>
            </a:r>
            <a:endParaRPr lang="es-PE" sz="1200" dirty="0">
              <a:solidFill>
                <a:schemeClr val="tx1"/>
              </a:solidFill>
            </a:endParaRPr>
          </a:p>
        </p:txBody>
      </p:sp>
      <p:sp>
        <p:nvSpPr>
          <p:cNvPr id="25" name="Rectángulo redondeado 24"/>
          <p:cNvSpPr/>
          <p:nvPr/>
        </p:nvSpPr>
        <p:spPr>
          <a:xfrm flipH="1">
            <a:off x="4515648" y="4893620"/>
            <a:ext cx="801985" cy="385743"/>
          </a:xfrm>
          <a:prstGeom prst="roundRect">
            <a:avLst>
              <a:gd name="adj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Firmar PO</a:t>
            </a:r>
            <a:endParaRPr lang="es-PE" sz="1200" dirty="0">
              <a:solidFill>
                <a:schemeClr val="tx1"/>
              </a:solidFill>
            </a:endParaRPr>
          </a:p>
        </p:txBody>
      </p:sp>
      <p:pic>
        <p:nvPicPr>
          <p:cNvPr id="27" name="Imagen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1802" y="4343346"/>
            <a:ext cx="332517" cy="329158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ombo 29"/>
          <p:cNvSpPr/>
          <p:nvPr/>
        </p:nvSpPr>
        <p:spPr>
          <a:xfrm>
            <a:off x="3981419" y="3478016"/>
            <a:ext cx="1890271" cy="444851"/>
          </a:xfrm>
          <a:prstGeom prst="diamond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Observado?</a:t>
            </a:r>
            <a:endParaRPr lang="es-PE" sz="1200" dirty="0">
              <a:solidFill>
                <a:schemeClr val="tx1"/>
              </a:solidFill>
            </a:endParaRPr>
          </a:p>
        </p:txBody>
      </p:sp>
      <p:cxnSp>
        <p:nvCxnSpPr>
          <p:cNvPr id="3" name="Conector angular 2"/>
          <p:cNvCxnSpPr>
            <a:stCxn id="34" idx="1"/>
            <a:endCxn id="11" idx="3"/>
          </p:cNvCxnSpPr>
          <p:nvPr/>
        </p:nvCxnSpPr>
        <p:spPr>
          <a:xfrm rot="10800000" flipV="1">
            <a:off x="1887580" y="3477169"/>
            <a:ext cx="644534" cy="1741456"/>
          </a:xfrm>
          <a:prstGeom prst="bentConnector3">
            <a:avLst>
              <a:gd name="adj1" fmla="val 50000"/>
            </a:avLst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ángulo redondeado 32"/>
          <p:cNvSpPr/>
          <p:nvPr/>
        </p:nvSpPr>
        <p:spPr>
          <a:xfrm>
            <a:off x="4227544" y="5585526"/>
            <a:ext cx="1504552" cy="418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Aprobar y enviar al Jefe UO/OD</a:t>
            </a:r>
            <a:endParaRPr lang="es-PE" sz="1200" dirty="0">
              <a:solidFill>
                <a:schemeClr val="tx1"/>
              </a:solidFill>
            </a:endParaRPr>
          </a:p>
        </p:txBody>
      </p:sp>
      <p:sp>
        <p:nvSpPr>
          <p:cNvPr id="34" name="Rectángulo redondeado 33"/>
          <p:cNvSpPr/>
          <p:nvPr/>
        </p:nvSpPr>
        <p:spPr>
          <a:xfrm>
            <a:off x="2532114" y="3199657"/>
            <a:ext cx="1224419" cy="55502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Observar y enviar al Especialista OCI</a:t>
            </a:r>
            <a:endParaRPr lang="es-PE" sz="1100" dirty="0">
              <a:solidFill>
                <a:schemeClr val="tx1"/>
              </a:solidFill>
            </a:endParaRPr>
          </a:p>
        </p:txBody>
      </p:sp>
      <p:sp>
        <p:nvSpPr>
          <p:cNvPr id="38" name="Documento 37"/>
          <p:cNvSpPr/>
          <p:nvPr/>
        </p:nvSpPr>
        <p:spPr>
          <a:xfrm>
            <a:off x="2585120" y="585026"/>
            <a:ext cx="1257306" cy="587661"/>
          </a:xfrm>
          <a:prstGeom prst="flowChartDocumen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BANDEJA SA NO CORREGIDAS</a:t>
            </a:r>
            <a:endParaRPr lang="es-PE" sz="1200" dirty="0">
              <a:solidFill>
                <a:schemeClr val="tx1"/>
              </a:solidFill>
            </a:endParaRPr>
          </a:p>
        </p:txBody>
      </p:sp>
      <p:pic>
        <p:nvPicPr>
          <p:cNvPr id="39" name="Imagen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6965" y="1214969"/>
            <a:ext cx="440807" cy="397591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CuadroTexto 39"/>
          <p:cNvSpPr txBox="1"/>
          <p:nvPr/>
        </p:nvSpPr>
        <p:spPr>
          <a:xfrm>
            <a:off x="6759702" y="1623783"/>
            <a:ext cx="1042593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s-ES" sz="1400" dirty="0" smtClean="0"/>
              <a:t>Jefe UO/OD</a:t>
            </a:r>
            <a:endParaRPr lang="es-PE" sz="1400" dirty="0"/>
          </a:p>
        </p:txBody>
      </p:sp>
      <p:sp>
        <p:nvSpPr>
          <p:cNvPr id="41" name="Rectángulo redondeado 40"/>
          <p:cNvSpPr/>
          <p:nvPr/>
        </p:nvSpPr>
        <p:spPr>
          <a:xfrm>
            <a:off x="6618806" y="2371638"/>
            <a:ext cx="1360771" cy="55155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Bandeja </a:t>
            </a:r>
            <a:r>
              <a:rPr lang="es-ES" sz="1100" dirty="0">
                <a:solidFill>
                  <a:schemeClr val="tx1"/>
                </a:solidFill>
              </a:rPr>
              <a:t>de </a:t>
            </a:r>
            <a:r>
              <a:rPr lang="es-ES" sz="1100" dirty="0" smtClean="0">
                <a:solidFill>
                  <a:schemeClr val="tx1"/>
                </a:solidFill>
              </a:rPr>
              <a:t>evaluaciones de </a:t>
            </a:r>
            <a:r>
              <a:rPr lang="es-ES" sz="1100" dirty="0">
                <a:solidFill>
                  <a:schemeClr val="tx1"/>
                </a:solidFill>
              </a:rPr>
              <a:t>HI </a:t>
            </a:r>
            <a:endParaRPr lang="es-PE" sz="1100" dirty="0">
              <a:solidFill>
                <a:schemeClr val="tx1"/>
              </a:solidFill>
            </a:endParaRPr>
          </a:p>
        </p:txBody>
      </p:sp>
      <p:sp>
        <p:nvSpPr>
          <p:cNvPr id="42" name="Documento 41"/>
          <p:cNvSpPr/>
          <p:nvPr/>
        </p:nvSpPr>
        <p:spPr>
          <a:xfrm>
            <a:off x="8120516" y="579408"/>
            <a:ext cx="1661867" cy="587661"/>
          </a:xfrm>
          <a:prstGeom prst="flowChartDocumen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BANDEJA EVALUACIÓN DE SA CON HI</a:t>
            </a:r>
            <a:endParaRPr lang="es-PE" sz="1200" dirty="0">
              <a:solidFill>
                <a:schemeClr val="tx1"/>
              </a:solidFill>
            </a:endParaRPr>
          </a:p>
        </p:txBody>
      </p:sp>
      <p:sp>
        <p:nvSpPr>
          <p:cNvPr id="45" name="Rombo 44"/>
          <p:cNvSpPr/>
          <p:nvPr/>
        </p:nvSpPr>
        <p:spPr>
          <a:xfrm>
            <a:off x="6816595" y="3423587"/>
            <a:ext cx="1155235" cy="641139"/>
          </a:xfrm>
          <a:prstGeom prst="diamond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Observado?</a:t>
            </a:r>
            <a:endParaRPr lang="es-PE" sz="1100" dirty="0">
              <a:solidFill>
                <a:schemeClr val="tx1"/>
              </a:solidFill>
            </a:endParaRPr>
          </a:p>
        </p:txBody>
      </p:sp>
      <p:cxnSp>
        <p:nvCxnSpPr>
          <p:cNvPr id="47" name="Conector angular 46"/>
          <p:cNvCxnSpPr>
            <a:stCxn id="45" idx="1"/>
            <a:endCxn id="121" idx="2"/>
          </p:cNvCxnSpPr>
          <p:nvPr/>
        </p:nvCxnSpPr>
        <p:spPr>
          <a:xfrm rot="10800000">
            <a:off x="6408005" y="3510393"/>
            <a:ext cx="408591" cy="233765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ángulo redondeado 49"/>
          <p:cNvSpPr/>
          <p:nvPr/>
        </p:nvSpPr>
        <p:spPr>
          <a:xfrm>
            <a:off x="6312541" y="4838319"/>
            <a:ext cx="1645487" cy="418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Derivar a supervisor de seguimiento</a:t>
            </a:r>
            <a:endParaRPr lang="es-PE" sz="1100" dirty="0">
              <a:solidFill>
                <a:schemeClr val="tx1"/>
              </a:solidFill>
            </a:endParaRPr>
          </a:p>
        </p:txBody>
      </p:sp>
      <p:pic>
        <p:nvPicPr>
          <p:cNvPr id="53" name="Imagen 5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16050" y="1179157"/>
            <a:ext cx="450950" cy="413825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CuadroTexto 53"/>
          <p:cNvSpPr txBox="1"/>
          <p:nvPr/>
        </p:nvSpPr>
        <p:spPr>
          <a:xfrm>
            <a:off x="8220623" y="1537924"/>
            <a:ext cx="158692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s-ES" sz="1400" dirty="0" err="1" smtClean="0"/>
              <a:t>Sup</a:t>
            </a:r>
            <a:r>
              <a:rPr lang="es-ES" sz="1400" dirty="0" smtClean="0"/>
              <a:t>. </a:t>
            </a:r>
            <a:r>
              <a:rPr lang="es-ES" sz="1400" dirty="0" err="1" smtClean="0"/>
              <a:t>Seg</a:t>
            </a:r>
            <a:r>
              <a:rPr lang="es-ES" sz="1400" dirty="0" smtClean="0"/>
              <a:t> UO/OD</a:t>
            </a:r>
            <a:endParaRPr lang="es-PE" sz="1400" dirty="0"/>
          </a:p>
        </p:txBody>
      </p:sp>
      <p:sp>
        <p:nvSpPr>
          <p:cNvPr id="55" name="Rectángulo redondeado 54"/>
          <p:cNvSpPr/>
          <p:nvPr/>
        </p:nvSpPr>
        <p:spPr>
          <a:xfrm>
            <a:off x="8397739" y="2304179"/>
            <a:ext cx="1285687" cy="418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Bandeja de evaluaciones HI </a:t>
            </a:r>
            <a:endParaRPr lang="es-PE" sz="1100" dirty="0">
              <a:solidFill>
                <a:schemeClr val="tx1"/>
              </a:solidFill>
            </a:endParaRPr>
          </a:p>
        </p:txBody>
      </p:sp>
      <p:sp>
        <p:nvSpPr>
          <p:cNvPr id="58" name="Rectángulo redondeado 57"/>
          <p:cNvSpPr/>
          <p:nvPr/>
        </p:nvSpPr>
        <p:spPr>
          <a:xfrm flipH="1">
            <a:off x="8230003" y="3124649"/>
            <a:ext cx="1540152" cy="385743"/>
          </a:xfrm>
          <a:prstGeom prst="roundRect">
            <a:avLst>
              <a:gd name="adj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Elaborar y firmar HI del supervisor</a:t>
            </a:r>
            <a:endParaRPr lang="es-PE" sz="1200" dirty="0">
              <a:solidFill>
                <a:schemeClr val="tx1"/>
              </a:solidFill>
            </a:endParaRPr>
          </a:p>
        </p:txBody>
      </p:sp>
      <p:sp>
        <p:nvSpPr>
          <p:cNvPr id="59" name="Rectángulo redondeado 58"/>
          <p:cNvSpPr/>
          <p:nvPr/>
        </p:nvSpPr>
        <p:spPr>
          <a:xfrm>
            <a:off x="8327566" y="3887302"/>
            <a:ext cx="1344098" cy="55463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20.3 Evaluar Hoja Informativa y enviar al Jefe</a:t>
            </a:r>
            <a:endParaRPr lang="es-PE" sz="1100" dirty="0">
              <a:solidFill>
                <a:schemeClr val="tx1"/>
              </a:solidFill>
            </a:endParaRPr>
          </a:p>
        </p:txBody>
      </p:sp>
      <p:pic>
        <p:nvPicPr>
          <p:cNvPr id="60" name="Imagen 5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85076" y="1367734"/>
            <a:ext cx="335227" cy="302362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Rectángulo redondeado 61"/>
          <p:cNvSpPr/>
          <p:nvPr/>
        </p:nvSpPr>
        <p:spPr>
          <a:xfrm>
            <a:off x="10211808" y="2528973"/>
            <a:ext cx="1324270" cy="418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Bandeja </a:t>
            </a:r>
            <a:r>
              <a:rPr lang="es-ES" sz="1100" dirty="0">
                <a:solidFill>
                  <a:schemeClr val="tx1"/>
                </a:solidFill>
              </a:rPr>
              <a:t>de evaluaciones HI </a:t>
            </a:r>
            <a:endParaRPr lang="es-PE" sz="1100" dirty="0">
              <a:solidFill>
                <a:schemeClr val="tx1"/>
              </a:solidFill>
            </a:endParaRPr>
          </a:p>
        </p:txBody>
      </p:sp>
      <p:sp>
        <p:nvSpPr>
          <p:cNvPr id="63" name="Rectángulo redondeado 62"/>
          <p:cNvSpPr/>
          <p:nvPr/>
        </p:nvSpPr>
        <p:spPr>
          <a:xfrm>
            <a:off x="10188340" y="3325173"/>
            <a:ext cx="1368316" cy="418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Evaluar Hoja Informativa del </a:t>
            </a:r>
            <a:r>
              <a:rPr lang="es-ES" sz="1100" dirty="0" err="1">
                <a:solidFill>
                  <a:schemeClr val="tx1"/>
                </a:solidFill>
              </a:rPr>
              <a:t>S</a:t>
            </a:r>
            <a:r>
              <a:rPr lang="es-ES" sz="1100" dirty="0" err="1" smtClean="0">
                <a:solidFill>
                  <a:schemeClr val="tx1"/>
                </a:solidFill>
              </a:rPr>
              <a:t>up</a:t>
            </a:r>
            <a:r>
              <a:rPr lang="es-ES" sz="1100" dirty="0" smtClean="0">
                <a:solidFill>
                  <a:schemeClr val="tx1"/>
                </a:solidFill>
              </a:rPr>
              <a:t>.</a:t>
            </a:r>
            <a:endParaRPr lang="es-PE" sz="1100" dirty="0">
              <a:solidFill>
                <a:schemeClr val="tx1"/>
              </a:solidFill>
            </a:endParaRPr>
          </a:p>
        </p:txBody>
      </p:sp>
      <p:sp>
        <p:nvSpPr>
          <p:cNvPr id="69" name="Rectángulo redondeado 68"/>
          <p:cNvSpPr/>
          <p:nvPr/>
        </p:nvSpPr>
        <p:spPr>
          <a:xfrm>
            <a:off x="10852690" y="5331750"/>
            <a:ext cx="1090210" cy="418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Validar HI</a:t>
            </a:r>
            <a:endParaRPr lang="es-PE" sz="1100" dirty="0">
              <a:solidFill>
                <a:schemeClr val="tx1"/>
              </a:solidFill>
            </a:endParaRPr>
          </a:p>
        </p:txBody>
      </p:sp>
      <p:cxnSp>
        <p:nvCxnSpPr>
          <p:cNvPr id="73" name="Conector angular 72"/>
          <p:cNvCxnSpPr>
            <a:stCxn id="10" idx="2"/>
            <a:endCxn id="11" idx="0"/>
          </p:cNvCxnSpPr>
          <p:nvPr/>
        </p:nvCxnSpPr>
        <p:spPr>
          <a:xfrm rot="5400000">
            <a:off x="935126" y="4775682"/>
            <a:ext cx="372253" cy="9464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angular 75"/>
          <p:cNvCxnSpPr>
            <a:stCxn id="6" idx="2"/>
            <a:endCxn id="12" idx="0"/>
          </p:cNvCxnSpPr>
          <p:nvPr/>
        </p:nvCxnSpPr>
        <p:spPr>
          <a:xfrm rot="5400000">
            <a:off x="1151625" y="2741384"/>
            <a:ext cx="539383" cy="502941"/>
          </a:xfrm>
          <a:prstGeom prst="bentConnector3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angular 78"/>
          <p:cNvCxnSpPr>
            <a:stCxn id="12" idx="1"/>
            <a:endCxn id="11" idx="1"/>
          </p:cNvCxnSpPr>
          <p:nvPr/>
        </p:nvCxnSpPr>
        <p:spPr>
          <a:xfrm rot="10800000" flipV="1">
            <a:off x="260273" y="3583115"/>
            <a:ext cx="356766" cy="1635509"/>
          </a:xfrm>
          <a:prstGeom prst="bentConnector3">
            <a:avLst>
              <a:gd name="adj1" fmla="val 141124"/>
            </a:avLst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cto de flecha 89"/>
          <p:cNvCxnSpPr>
            <a:stCxn id="12" idx="2"/>
            <a:endCxn id="10" idx="0"/>
          </p:cNvCxnSpPr>
          <p:nvPr/>
        </p:nvCxnSpPr>
        <p:spPr>
          <a:xfrm flipH="1">
            <a:off x="1168576" y="3903685"/>
            <a:ext cx="1269" cy="31421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angular 92"/>
          <p:cNvCxnSpPr>
            <a:stCxn id="11" idx="2"/>
            <a:endCxn id="14" idx="3"/>
          </p:cNvCxnSpPr>
          <p:nvPr/>
        </p:nvCxnSpPr>
        <p:spPr>
          <a:xfrm rot="16200000" flipH="1">
            <a:off x="629370" y="5872673"/>
            <a:ext cx="1071901" cy="182787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angular 94"/>
          <p:cNvCxnSpPr>
            <a:stCxn id="11" idx="2"/>
            <a:endCxn id="13" idx="3"/>
          </p:cNvCxnSpPr>
          <p:nvPr/>
        </p:nvCxnSpPr>
        <p:spPr>
          <a:xfrm rot="16200000" flipH="1">
            <a:off x="947981" y="5554062"/>
            <a:ext cx="436065" cy="184173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angular 103"/>
          <p:cNvCxnSpPr>
            <a:stCxn id="13" idx="0"/>
            <a:endCxn id="18" idx="1"/>
          </p:cNvCxnSpPr>
          <p:nvPr/>
        </p:nvCxnSpPr>
        <p:spPr>
          <a:xfrm rot="16200000" flipH="1">
            <a:off x="1991208" y="5380613"/>
            <a:ext cx="573643" cy="1155037"/>
          </a:xfrm>
          <a:prstGeom prst="bentConnector4">
            <a:avLst>
              <a:gd name="adj1" fmla="val -30334"/>
              <a:gd name="adj2" fmla="val 69151"/>
            </a:avLst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ctor angular 105"/>
          <p:cNvCxnSpPr>
            <a:stCxn id="14" idx="2"/>
            <a:endCxn id="18" idx="1"/>
          </p:cNvCxnSpPr>
          <p:nvPr/>
        </p:nvCxnSpPr>
        <p:spPr>
          <a:xfrm rot="5400000" flipH="1" flipV="1">
            <a:off x="2066925" y="5904265"/>
            <a:ext cx="447936" cy="1129311"/>
          </a:xfrm>
          <a:prstGeom prst="bentConnector4">
            <a:avLst>
              <a:gd name="adj1" fmla="val -29706"/>
              <a:gd name="adj2" fmla="val 75622"/>
            </a:avLst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Flecha a la derecha con bandas 108"/>
          <p:cNvSpPr/>
          <p:nvPr/>
        </p:nvSpPr>
        <p:spPr>
          <a:xfrm rot="16200000">
            <a:off x="3258076" y="5580147"/>
            <a:ext cx="364094" cy="484632"/>
          </a:xfrm>
          <a:prstGeom prst="striped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2" name="Flecha a la derecha con bandas 111"/>
          <p:cNvSpPr/>
          <p:nvPr/>
        </p:nvSpPr>
        <p:spPr>
          <a:xfrm>
            <a:off x="3436285" y="2034752"/>
            <a:ext cx="364094" cy="484632"/>
          </a:xfrm>
          <a:prstGeom prst="striped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117" name="Conector angular 116"/>
          <p:cNvCxnSpPr>
            <a:stCxn id="23" idx="2"/>
            <a:endCxn id="177" idx="0"/>
          </p:cNvCxnSpPr>
          <p:nvPr/>
        </p:nvCxnSpPr>
        <p:spPr>
          <a:xfrm rot="5400000">
            <a:off x="4461075" y="2451941"/>
            <a:ext cx="196463" cy="307377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ector angular 119"/>
          <p:cNvCxnSpPr>
            <a:stCxn id="30" idx="1"/>
            <a:endCxn id="34" idx="3"/>
          </p:cNvCxnSpPr>
          <p:nvPr/>
        </p:nvCxnSpPr>
        <p:spPr>
          <a:xfrm rot="10800000">
            <a:off x="3735118" y="3491220"/>
            <a:ext cx="246303" cy="209222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ector angular 127"/>
          <p:cNvCxnSpPr>
            <a:stCxn id="30" idx="2"/>
            <a:endCxn id="24" idx="0"/>
          </p:cNvCxnSpPr>
          <p:nvPr/>
        </p:nvCxnSpPr>
        <p:spPr>
          <a:xfrm rot="16200000" flipH="1">
            <a:off x="4719871" y="4129550"/>
            <a:ext cx="413787" cy="419"/>
          </a:xfrm>
          <a:prstGeom prst="bentConnector3">
            <a:avLst>
              <a:gd name="adj1" fmla="val 50000"/>
            </a:avLst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ector angular 129"/>
          <p:cNvCxnSpPr>
            <a:stCxn id="30" idx="2"/>
            <a:endCxn id="25" idx="3"/>
          </p:cNvCxnSpPr>
          <p:nvPr/>
        </p:nvCxnSpPr>
        <p:spPr>
          <a:xfrm rot="5400000">
            <a:off x="4139290" y="4299226"/>
            <a:ext cx="1163625" cy="410907"/>
          </a:xfrm>
          <a:prstGeom prst="bentConnector4">
            <a:avLst>
              <a:gd name="adj1" fmla="val 18255"/>
              <a:gd name="adj2" fmla="val 155633"/>
            </a:avLst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ector angular 132"/>
          <p:cNvCxnSpPr>
            <a:stCxn id="25" idx="2"/>
            <a:endCxn id="33" idx="1"/>
          </p:cNvCxnSpPr>
          <p:nvPr/>
        </p:nvCxnSpPr>
        <p:spPr>
          <a:xfrm rot="5400000">
            <a:off x="4311150" y="5195757"/>
            <a:ext cx="515655" cy="682866"/>
          </a:xfrm>
          <a:prstGeom prst="bentConnector4">
            <a:avLst>
              <a:gd name="adj1" fmla="val 29687"/>
              <a:gd name="adj2" fmla="val 133477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Flecha a la derecha con bandas 140"/>
          <p:cNvSpPr/>
          <p:nvPr/>
        </p:nvSpPr>
        <p:spPr>
          <a:xfrm rot="5400000">
            <a:off x="4674711" y="6018623"/>
            <a:ext cx="364094" cy="484632"/>
          </a:xfrm>
          <a:prstGeom prst="stripedRightArrow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57" name="CuadroTexto 156"/>
          <p:cNvSpPr txBox="1"/>
          <p:nvPr/>
        </p:nvSpPr>
        <p:spPr>
          <a:xfrm>
            <a:off x="10343193" y="1692784"/>
            <a:ext cx="1042593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s-ES" sz="1400" dirty="0" smtClean="0"/>
              <a:t>Jefe UO/OD</a:t>
            </a:r>
            <a:endParaRPr lang="es-PE" sz="1400" dirty="0"/>
          </a:p>
        </p:txBody>
      </p:sp>
      <p:cxnSp>
        <p:nvCxnSpPr>
          <p:cNvPr id="164" name="Conector angular 163"/>
          <p:cNvCxnSpPr>
            <a:stCxn id="41" idx="2"/>
            <a:endCxn id="45" idx="0"/>
          </p:cNvCxnSpPr>
          <p:nvPr/>
        </p:nvCxnSpPr>
        <p:spPr>
          <a:xfrm rot="16200000" flipH="1">
            <a:off x="7096507" y="3125881"/>
            <a:ext cx="500390" cy="95021"/>
          </a:xfrm>
          <a:prstGeom prst="bentConnector3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ector angular 170"/>
          <p:cNvCxnSpPr>
            <a:stCxn id="45" idx="2"/>
            <a:endCxn id="50" idx="0"/>
          </p:cNvCxnSpPr>
          <p:nvPr/>
        </p:nvCxnSpPr>
        <p:spPr>
          <a:xfrm rot="5400000">
            <a:off x="6877953" y="4322058"/>
            <a:ext cx="773593" cy="258928"/>
          </a:xfrm>
          <a:prstGeom prst="bentConnector3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ector angular 188"/>
          <p:cNvCxnSpPr>
            <a:stCxn id="55" idx="2"/>
            <a:endCxn id="58" idx="0"/>
          </p:cNvCxnSpPr>
          <p:nvPr/>
        </p:nvCxnSpPr>
        <p:spPr>
          <a:xfrm rot="5400000">
            <a:off x="8819588" y="2903654"/>
            <a:ext cx="401486" cy="40504"/>
          </a:xfrm>
          <a:prstGeom prst="bentConnector3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ector angular 191"/>
          <p:cNvCxnSpPr>
            <a:stCxn id="58" idx="2"/>
            <a:endCxn id="59" idx="0"/>
          </p:cNvCxnSpPr>
          <p:nvPr/>
        </p:nvCxnSpPr>
        <p:spPr>
          <a:xfrm rot="5400000">
            <a:off x="8811392" y="3698615"/>
            <a:ext cx="376910" cy="464"/>
          </a:xfrm>
          <a:prstGeom prst="bentConnector3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Flecha a la derecha con bandas 192"/>
          <p:cNvSpPr/>
          <p:nvPr/>
        </p:nvSpPr>
        <p:spPr>
          <a:xfrm rot="5400000">
            <a:off x="8785505" y="4469257"/>
            <a:ext cx="364094" cy="484632"/>
          </a:xfrm>
          <a:prstGeom prst="stripedRightArrow">
            <a:avLst/>
          </a:prstGeom>
          <a:solidFill>
            <a:srgbClr val="FF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94" name="Flecha a la derecha con bandas 193"/>
          <p:cNvSpPr/>
          <p:nvPr/>
        </p:nvSpPr>
        <p:spPr>
          <a:xfrm rot="10800000">
            <a:off x="11588835" y="2439274"/>
            <a:ext cx="364094" cy="484632"/>
          </a:xfrm>
          <a:prstGeom prst="stripedRightArrow">
            <a:avLst/>
          </a:prstGeom>
          <a:solidFill>
            <a:srgbClr val="FF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196" name="Conector angular 195"/>
          <p:cNvCxnSpPr>
            <a:stCxn id="62" idx="2"/>
            <a:endCxn id="63" idx="0"/>
          </p:cNvCxnSpPr>
          <p:nvPr/>
        </p:nvCxnSpPr>
        <p:spPr>
          <a:xfrm rot="5400000">
            <a:off x="10684613" y="3135843"/>
            <a:ext cx="377216" cy="1445"/>
          </a:xfrm>
          <a:prstGeom prst="bentConnector3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ector angular 199"/>
          <p:cNvCxnSpPr>
            <a:stCxn id="63" idx="2"/>
            <a:endCxn id="65" idx="0"/>
          </p:cNvCxnSpPr>
          <p:nvPr/>
        </p:nvCxnSpPr>
        <p:spPr>
          <a:xfrm rot="5400000">
            <a:off x="10644651" y="3969332"/>
            <a:ext cx="453023" cy="2673"/>
          </a:xfrm>
          <a:prstGeom prst="bentConnector3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ector angular 203"/>
          <p:cNvCxnSpPr>
            <a:stCxn id="65" idx="3"/>
            <a:endCxn id="69" idx="0"/>
          </p:cNvCxnSpPr>
          <p:nvPr/>
        </p:nvCxnSpPr>
        <p:spPr>
          <a:xfrm flipH="1">
            <a:off x="11397795" y="4517750"/>
            <a:ext cx="24835" cy="814000"/>
          </a:xfrm>
          <a:prstGeom prst="bentConnector4">
            <a:avLst>
              <a:gd name="adj1" fmla="val -920475"/>
              <a:gd name="adj2" fmla="val 69691"/>
            </a:avLst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ector angular 206"/>
          <p:cNvCxnSpPr>
            <a:stCxn id="69" idx="2"/>
          </p:cNvCxnSpPr>
          <p:nvPr/>
        </p:nvCxnSpPr>
        <p:spPr>
          <a:xfrm rot="5400000">
            <a:off x="11110338" y="5839087"/>
            <a:ext cx="375810" cy="199104"/>
          </a:xfrm>
          <a:prstGeom prst="bentConnector3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9" name="Imagen 208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1687" y="132005"/>
            <a:ext cx="2191771" cy="535074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Flecha abajo 209"/>
          <p:cNvSpPr/>
          <p:nvPr/>
        </p:nvSpPr>
        <p:spPr>
          <a:xfrm>
            <a:off x="74040" y="31002"/>
            <a:ext cx="367114" cy="550490"/>
          </a:xfrm>
          <a:prstGeom prst="downArrow">
            <a:avLst>
              <a:gd name="adj1" fmla="val 100000"/>
              <a:gd name="adj2" fmla="val 50000"/>
            </a:avLst>
          </a:prstGeom>
          <a:solidFill>
            <a:srgbClr val="2A6B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11" name="Rectángulo 210"/>
          <p:cNvSpPr/>
          <p:nvPr/>
        </p:nvSpPr>
        <p:spPr>
          <a:xfrm>
            <a:off x="441154" y="31002"/>
            <a:ext cx="5836434" cy="38868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SITUACIONES ADVERSAS NO CORREGIDAS (FLUJO OCI - ACTUAL)</a:t>
            </a:r>
            <a:endParaRPr lang="es-PE" sz="1600" dirty="0"/>
          </a:p>
        </p:txBody>
      </p:sp>
      <p:cxnSp>
        <p:nvCxnSpPr>
          <p:cNvPr id="94" name="Conector recto 93"/>
          <p:cNvCxnSpPr/>
          <p:nvPr/>
        </p:nvCxnSpPr>
        <p:spPr>
          <a:xfrm>
            <a:off x="6240386" y="1074020"/>
            <a:ext cx="0" cy="554143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ombo 64"/>
          <p:cNvSpPr/>
          <p:nvPr/>
        </p:nvSpPr>
        <p:spPr>
          <a:xfrm>
            <a:off x="10317019" y="4197180"/>
            <a:ext cx="1105611" cy="641139"/>
          </a:xfrm>
          <a:prstGeom prst="diamond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Observado?</a:t>
            </a:r>
            <a:endParaRPr lang="es-PE" sz="1100" dirty="0">
              <a:solidFill>
                <a:schemeClr val="tx1"/>
              </a:solidFill>
            </a:endParaRPr>
          </a:p>
        </p:txBody>
      </p:sp>
      <p:cxnSp>
        <p:nvCxnSpPr>
          <p:cNvPr id="48" name="Conector angular 47"/>
          <p:cNvCxnSpPr>
            <a:stCxn id="50" idx="2"/>
            <a:endCxn id="55" idx="1"/>
          </p:cNvCxnSpPr>
          <p:nvPr/>
        </p:nvCxnSpPr>
        <p:spPr>
          <a:xfrm rot="5400000" flipH="1" flipV="1">
            <a:off x="6394696" y="3254260"/>
            <a:ext cx="2743632" cy="1262454"/>
          </a:xfrm>
          <a:prstGeom prst="bentConnector4">
            <a:avLst>
              <a:gd name="adj1" fmla="val -8332"/>
              <a:gd name="adj2" fmla="val 75018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tángulo redondeado 120"/>
          <p:cNvSpPr/>
          <p:nvPr/>
        </p:nvSpPr>
        <p:spPr>
          <a:xfrm>
            <a:off x="5871692" y="3067153"/>
            <a:ext cx="1072624" cy="44323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Observar</a:t>
            </a:r>
            <a:endParaRPr lang="es-PE" sz="1100" dirty="0">
              <a:solidFill>
                <a:schemeClr val="tx1"/>
              </a:solidFill>
            </a:endParaRPr>
          </a:p>
        </p:txBody>
      </p:sp>
      <p:cxnSp>
        <p:nvCxnSpPr>
          <p:cNvPr id="88" name="Conector angular 87"/>
          <p:cNvCxnSpPr>
            <a:stCxn id="121" idx="1"/>
            <a:endCxn id="177" idx="3"/>
          </p:cNvCxnSpPr>
          <p:nvPr/>
        </p:nvCxnSpPr>
        <p:spPr>
          <a:xfrm rot="10800000">
            <a:off x="4952964" y="2913353"/>
            <a:ext cx="918728" cy="37542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ctángulo redondeado 146"/>
          <p:cNvSpPr/>
          <p:nvPr/>
        </p:nvSpPr>
        <p:spPr>
          <a:xfrm>
            <a:off x="9160690" y="5164386"/>
            <a:ext cx="1368316" cy="418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Observar y enviar al Supervisor</a:t>
            </a:r>
            <a:endParaRPr lang="es-PE" sz="1100" dirty="0">
              <a:solidFill>
                <a:schemeClr val="tx1"/>
              </a:solidFill>
            </a:endParaRPr>
          </a:p>
        </p:txBody>
      </p:sp>
      <p:cxnSp>
        <p:nvCxnSpPr>
          <p:cNvPr id="134" name="Conector angular 133"/>
          <p:cNvCxnSpPr>
            <a:stCxn id="147" idx="0"/>
            <a:endCxn id="59" idx="3"/>
          </p:cNvCxnSpPr>
          <p:nvPr/>
        </p:nvCxnSpPr>
        <p:spPr>
          <a:xfrm rot="16200000" flipV="1">
            <a:off x="9258374" y="4577912"/>
            <a:ext cx="999764" cy="173184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ector angular 136"/>
          <p:cNvCxnSpPr>
            <a:stCxn id="65" idx="1"/>
            <a:endCxn id="147" idx="3"/>
          </p:cNvCxnSpPr>
          <p:nvPr/>
        </p:nvCxnSpPr>
        <p:spPr>
          <a:xfrm rot="10800000" flipH="1" flipV="1">
            <a:off x="10317018" y="4517750"/>
            <a:ext cx="211987" cy="856128"/>
          </a:xfrm>
          <a:prstGeom prst="bentConnector5">
            <a:avLst>
              <a:gd name="adj1" fmla="val -107837"/>
              <a:gd name="adj2" fmla="val 56487"/>
              <a:gd name="adj3" fmla="val 207837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Rectángulo redondeado 176"/>
          <p:cNvSpPr/>
          <p:nvPr/>
        </p:nvSpPr>
        <p:spPr>
          <a:xfrm>
            <a:off x="3858269" y="2703861"/>
            <a:ext cx="1094695" cy="4189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Revisar HI.</a:t>
            </a:r>
            <a:endParaRPr lang="es-PE" sz="1200" dirty="0">
              <a:solidFill>
                <a:schemeClr val="tx1"/>
              </a:solidFill>
            </a:endParaRPr>
          </a:p>
        </p:txBody>
      </p:sp>
      <p:cxnSp>
        <p:nvCxnSpPr>
          <p:cNvPr id="198" name="Conector angular 197"/>
          <p:cNvCxnSpPr>
            <a:stCxn id="177" idx="2"/>
            <a:endCxn id="30" idx="0"/>
          </p:cNvCxnSpPr>
          <p:nvPr/>
        </p:nvCxnSpPr>
        <p:spPr>
          <a:xfrm rot="16200000" flipH="1">
            <a:off x="4453602" y="3074859"/>
            <a:ext cx="355171" cy="451141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2" name="Imagen 2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14902" y="6020714"/>
            <a:ext cx="414393" cy="4108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Imagen 2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25030" y="3549232"/>
            <a:ext cx="414393" cy="4108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</p:pic>
      <p:pic>
        <p:nvPicPr>
          <p:cNvPr id="214" name="Imagen 2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77588" y="5296038"/>
            <a:ext cx="414393" cy="4108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Imagen 2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67645" y="4461979"/>
            <a:ext cx="414393" cy="4108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Imagen 2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58100" y="5609818"/>
            <a:ext cx="414393" cy="4108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Imagen 2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667254" y="5793535"/>
            <a:ext cx="414393" cy="4108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Imagen 22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99380" y="5618825"/>
            <a:ext cx="414393" cy="4108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408" y="5763519"/>
            <a:ext cx="332517" cy="3291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7344" y="6353138"/>
            <a:ext cx="332517" cy="329158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Elipse 106"/>
          <p:cNvSpPr/>
          <p:nvPr/>
        </p:nvSpPr>
        <p:spPr>
          <a:xfrm>
            <a:off x="11023395" y="6156876"/>
            <a:ext cx="350592" cy="311383"/>
          </a:xfrm>
          <a:prstGeom prst="ellipse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1" name="Rectángulo 30"/>
          <p:cNvSpPr/>
          <p:nvPr/>
        </p:nvSpPr>
        <p:spPr>
          <a:xfrm>
            <a:off x="636115" y="1706608"/>
            <a:ext cx="2005993" cy="4475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dirty="0" smtClean="0">
                <a:solidFill>
                  <a:schemeClr val="tx1"/>
                </a:solidFill>
              </a:rPr>
              <a:t>PROYECTAR HI DE SA NC PARA DETERMINAR SI CORRESPONDE CONTROL POSTERIOR</a:t>
            </a:r>
            <a:endParaRPr lang="es-PE" sz="1050" dirty="0">
              <a:solidFill>
                <a:schemeClr val="tx1"/>
              </a:solidFill>
            </a:endParaRPr>
          </a:p>
        </p:txBody>
      </p:sp>
      <p:sp>
        <p:nvSpPr>
          <p:cNvPr id="110" name="Rectángulo 109"/>
          <p:cNvSpPr/>
          <p:nvPr/>
        </p:nvSpPr>
        <p:spPr>
          <a:xfrm>
            <a:off x="3949482" y="1620067"/>
            <a:ext cx="1573237" cy="3689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dirty="0" smtClean="0">
                <a:solidFill>
                  <a:schemeClr val="tx1"/>
                </a:solidFill>
              </a:rPr>
              <a:t>APROBAR (OBSERVAR) LA HI DE SA NC</a:t>
            </a:r>
            <a:endParaRPr lang="es-PE" sz="1050" dirty="0">
              <a:solidFill>
                <a:schemeClr val="tx1"/>
              </a:solidFill>
            </a:endParaRPr>
          </a:p>
        </p:txBody>
      </p:sp>
      <p:sp>
        <p:nvSpPr>
          <p:cNvPr id="111" name="Rectángulo 110"/>
          <p:cNvSpPr/>
          <p:nvPr/>
        </p:nvSpPr>
        <p:spPr>
          <a:xfrm>
            <a:off x="8247899" y="1881607"/>
            <a:ext cx="1573237" cy="3689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dirty="0" smtClean="0">
                <a:solidFill>
                  <a:schemeClr val="tx1"/>
                </a:solidFill>
              </a:rPr>
              <a:t>ELABORAR HI DE SUPERVISOR</a:t>
            </a:r>
            <a:endParaRPr lang="es-PE" sz="1050" dirty="0">
              <a:solidFill>
                <a:schemeClr val="tx1"/>
              </a:solidFill>
            </a:endParaRPr>
          </a:p>
        </p:txBody>
      </p:sp>
      <p:sp>
        <p:nvSpPr>
          <p:cNvPr id="143" name="Flecha a la derecha con bandas 142"/>
          <p:cNvSpPr/>
          <p:nvPr/>
        </p:nvSpPr>
        <p:spPr>
          <a:xfrm rot="21444605">
            <a:off x="6142989" y="2410289"/>
            <a:ext cx="364094" cy="484632"/>
          </a:xfrm>
          <a:prstGeom prst="stripedRightArrow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3" name="Rectángulo 112"/>
          <p:cNvSpPr/>
          <p:nvPr/>
        </p:nvSpPr>
        <p:spPr>
          <a:xfrm>
            <a:off x="6496080" y="1897940"/>
            <a:ext cx="1573237" cy="3689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dirty="0" smtClean="0">
                <a:solidFill>
                  <a:schemeClr val="tx1"/>
                </a:solidFill>
              </a:rPr>
              <a:t>RECIBE Y DERIVA EVALUACIÓN DE SA NC</a:t>
            </a:r>
            <a:endParaRPr lang="es-PE" sz="1050" dirty="0">
              <a:solidFill>
                <a:schemeClr val="tx1"/>
              </a:solidFill>
            </a:endParaRPr>
          </a:p>
        </p:txBody>
      </p:sp>
      <p:sp>
        <p:nvSpPr>
          <p:cNvPr id="114" name="Rectángulo 113"/>
          <p:cNvSpPr/>
          <p:nvPr/>
        </p:nvSpPr>
        <p:spPr>
          <a:xfrm>
            <a:off x="9901798" y="2062057"/>
            <a:ext cx="2035201" cy="3689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dirty="0" smtClean="0">
                <a:solidFill>
                  <a:schemeClr val="tx1"/>
                </a:solidFill>
              </a:rPr>
              <a:t>VALIDAR Y GESTIONAR CONTROL POSTERIOR SI CORRESPONDE</a:t>
            </a:r>
            <a:endParaRPr lang="es-PE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028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21864</TotalTime>
  <Words>758</Words>
  <Application>Microsoft Office PowerPoint</Application>
  <PresentationFormat>Panorámica</PresentationFormat>
  <Paragraphs>191</Paragraphs>
  <Slides>11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</dc:creator>
  <cp:lastModifiedBy>Admin</cp:lastModifiedBy>
  <cp:revision>739</cp:revision>
  <dcterms:created xsi:type="dcterms:W3CDTF">2024-03-01T17:07:47Z</dcterms:created>
  <dcterms:modified xsi:type="dcterms:W3CDTF">2024-07-10T18:23:01Z</dcterms:modified>
</cp:coreProperties>
</file>